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350" r:id="rId6"/>
    <p:sldId id="261" r:id="rId7"/>
    <p:sldId id="351" r:id="rId8"/>
    <p:sldId id="352" r:id="rId9"/>
    <p:sldId id="353" r:id="rId10"/>
    <p:sldId id="339" r:id="rId11"/>
    <p:sldId id="354" r:id="rId12"/>
    <p:sldId id="355" r:id="rId13"/>
    <p:sldId id="340" r:id="rId14"/>
    <p:sldId id="356" r:id="rId15"/>
    <p:sldId id="357" r:id="rId16"/>
    <p:sldId id="348" r:id="rId17"/>
    <p:sldId id="358" r:id="rId18"/>
    <p:sldId id="343" r:id="rId19"/>
    <p:sldId id="359" r:id="rId20"/>
    <p:sldId id="341" r:id="rId21"/>
    <p:sldId id="360" r:id="rId22"/>
    <p:sldId id="342" r:id="rId23"/>
    <p:sldId id="361" r:id="rId24"/>
    <p:sldId id="344" r:id="rId25"/>
    <p:sldId id="362" r:id="rId26"/>
    <p:sldId id="363" r:id="rId27"/>
  </p:sldIdLst>
  <p:sldSz cx="9144000" cy="5143500" type="screen16x9"/>
  <p:notesSz cx="6858000" cy="9144000"/>
  <p:defaultText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94765"/>
  </p:normalViewPr>
  <p:slideViewPr>
    <p:cSldViewPr snapToGrid="0" snapToObjects="1">
      <p:cViewPr varScale="1">
        <p:scale>
          <a:sx n="138" d="100"/>
          <a:sy n="138" d="100"/>
        </p:scale>
        <p:origin x="936"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Users\agnieszka\Dropbox\NTA\POLNTA\POLNTA_results\2012_2016_compare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Users\agnieszka\Dropbox\NTA\POLNTA\POLNTA_results\2012_2016_compare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gnieszka\Dropbox\NTA\POLNTA\POLNTA_results\2012_2016_compare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gnieszka\Dropbox\NTA\POLNTA\POLNTA_results\2012_2016_compare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gnieszka/Library/Containers/com.microsoft.Excel/Data/Library/Application%20Support/Microsoft/2012_2016_compare2%20(version%201).xlsb"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'normalised compared'!$A$77:$B$77</c:f>
              <c:strCache>
                <c:ptCount val="2"/>
                <c:pt idx="0">
                  <c:v>Population </c:v>
                </c:pt>
                <c:pt idx="1">
                  <c:v>2016</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compared'!$D$77:$CE$77</c:f>
              <c:numCache>
                <c:formatCode>#,##0</c:formatCode>
                <c:ptCount val="80"/>
                <c:pt idx="0">
                  <c:v>375349</c:v>
                </c:pt>
                <c:pt idx="1">
                  <c:v>370902</c:v>
                </c:pt>
                <c:pt idx="2">
                  <c:v>375282</c:v>
                </c:pt>
                <c:pt idx="3">
                  <c:v>369937</c:v>
                </c:pt>
                <c:pt idx="4">
                  <c:v>389253</c:v>
                </c:pt>
                <c:pt idx="5">
                  <c:v>396766</c:v>
                </c:pt>
                <c:pt idx="6">
                  <c:v>414362</c:v>
                </c:pt>
                <c:pt idx="7">
                  <c:v>433398</c:v>
                </c:pt>
                <c:pt idx="8">
                  <c:v>431277</c:v>
                </c:pt>
                <c:pt idx="9">
                  <c:v>403433</c:v>
                </c:pt>
                <c:pt idx="10">
                  <c:v>383013</c:v>
                </c:pt>
                <c:pt idx="11">
                  <c:v>368764</c:v>
                </c:pt>
                <c:pt idx="12">
                  <c:v>356956</c:v>
                </c:pt>
                <c:pt idx="13">
                  <c:v>350652</c:v>
                </c:pt>
                <c:pt idx="14">
                  <c:v>354020</c:v>
                </c:pt>
                <c:pt idx="15">
                  <c:v>366473</c:v>
                </c:pt>
                <c:pt idx="16">
                  <c:v>376448</c:v>
                </c:pt>
                <c:pt idx="17">
                  <c:v>379593</c:v>
                </c:pt>
                <c:pt idx="18">
                  <c:v>390602</c:v>
                </c:pt>
                <c:pt idx="19">
                  <c:v>406650</c:v>
                </c:pt>
                <c:pt idx="20">
                  <c:v>422957</c:v>
                </c:pt>
                <c:pt idx="21">
                  <c:v>434729</c:v>
                </c:pt>
                <c:pt idx="22">
                  <c:v>462479</c:v>
                </c:pt>
                <c:pt idx="23">
                  <c:v>481594</c:v>
                </c:pt>
                <c:pt idx="24">
                  <c:v>500242</c:v>
                </c:pt>
                <c:pt idx="25">
                  <c:v>530425</c:v>
                </c:pt>
                <c:pt idx="26">
                  <c:v>542835</c:v>
                </c:pt>
                <c:pt idx="27">
                  <c:v>547514</c:v>
                </c:pt>
                <c:pt idx="28">
                  <c:v>564495</c:v>
                </c:pt>
                <c:pt idx="29">
                  <c:v>575079</c:v>
                </c:pt>
                <c:pt idx="30">
                  <c:v>600177</c:v>
                </c:pt>
                <c:pt idx="31">
                  <c:v>635120</c:v>
                </c:pt>
                <c:pt idx="32">
                  <c:v>654844</c:v>
                </c:pt>
                <c:pt idx="33">
                  <c:v>674280</c:v>
                </c:pt>
                <c:pt idx="34">
                  <c:v>652930</c:v>
                </c:pt>
                <c:pt idx="35">
                  <c:v>624747</c:v>
                </c:pt>
                <c:pt idx="36">
                  <c:v>635944</c:v>
                </c:pt>
                <c:pt idx="37">
                  <c:v>631423</c:v>
                </c:pt>
                <c:pt idx="38">
                  <c:v>613185</c:v>
                </c:pt>
                <c:pt idx="39">
                  <c:v>607913</c:v>
                </c:pt>
                <c:pt idx="40">
                  <c:v>609609</c:v>
                </c:pt>
                <c:pt idx="41">
                  <c:v>588232</c:v>
                </c:pt>
                <c:pt idx="42">
                  <c:v>566662</c:v>
                </c:pt>
                <c:pt idx="43">
                  <c:v>543874</c:v>
                </c:pt>
                <c:pt idx="44">
                  <c:v>523393</c:v>
                </c:pt>
                <c:pt idx="45">
                  <c:v>502168</c:v>
                </c:pt>
                <c:pt idx="46">
                  <c:v>486402</c:v>
                </c:pt>
                <c:pt idx="47">
                  <c:v>468156</c:v>
                </c:pt>
                <c:pt idx="48">
                  <c:v>459415</c:v>
                </c:pt>
                <c:pt idx="49">
                  <c:v>454533</c:v>
                </c:pt>
                <c:pt idx="50">
                  <c:v>456795</c:v>
                </c:pt>
                <c:pt idx="51">
                  <c:v>461270</c:v>
                </c:pt>
                <c:pt idx="52">
                  <c:v>470679</c:v>
                </c:pt>
                <c:pt idx="53">
                  <c:v>479740</c:v>
                </c:pt>
                <c:pt idx="54">
                  <c:v>482924</c:v>
                </c:pt>
                <c:pt idx="55">
                  <c:v>499209</c:v>
                </c:pt>
                <c:pt idx="56">
                  <c:v>525786</c:v>
                </c:pt>
                <c:pt idx="57">
                  <c:v>557926</c:v>
                </c:pt>
                <c:pt idx="58">
                  <c:v>574438</c:v>
                </c:pt>
                <c:pt idx="59">
                  <c:v>580523</c:v>
                </c:pt>
                <c:pt idx="60">
                  <c:v>571764</c:v>
                </c:pt>
                <c:pt idx="61">
                  <c:v>572997</c:v>
                </c:pt>
                <c:pt idx="62">
                  <c:v>546353</c:v>
                </c:pt>
                <c:pt idx="63">
                  <c:v>537524</c:v>
                </c:pt>
                <c:pt idx="64">
                  <c:v>523173</c:v>
                </c:pt>
                <c:pt idx="65">
                  <c:v>508652</c:v>
                </c:pt>
                <c:pt idx="66">
                  <c:v>480199</c:v>
                </c:pt>
                <c:pt idx="67">
                  <c:v>452925</c:v>
                </c:pt>
                <c:pt idx="68">
                  <c:v>433354</c:v>
                </c:pt>
                <c:pt idx="69">
                  <c:v>397761</c:v>
                </c:pt>
                <c:pt idx="70">
                  <c:v>354896</c:v>
                </c:pt>
                <c:pt idx="71">
                  <c:v>250159</c:v>
                </c:pt>
                <c:pt idx="72">
                  <c:v>243062</c:v>
                </c:pt>
                <c:pt idx="73">
                  <c:v>230613</c:v>
                </c:pt>
                <c:pt idx="74">
                  <c:v>221030</c:v>
                </c:pt>
                <c:pt idx="75">
                  <c:v>229899</c:v>
                </c:pt>
                <c:pt idx="76">
                  <c:v>233298</c:v>
                </c:pt>
                <c:pt idx="77">
                  <c:v>226597</c:v>
                </c:pt>
                <c:pt idx="78">
                  <c:v>218407</c:v>
                </c:pt>
                <c:pt idx="79">
                  <c:v>210713</c:v>
                </c:pt>
              </c:numCache>
            </c:numRef>
          </c:val>
          <c:smooth val="0"/>
          <c:extLst>
            <c:ext xmlns:c16="http://schemas.microsoft.com/office/drawing/2014/chart" uri="{C3380CC4-5D6E-409C-BE32-E72D297353CC}">
              <c16:uniqueId val="{00000000-B1A6-1240-B4B2-3AD203AA1B69}"/>
            </c:ext>
          </c:extLst>
        </c:ser>
        <c:ser>
          <c:idx val="1"/>
          <c:order val="1"/>
          <c:tx>
            <c:strRef>
              <c:f>'normalised compared'!$A$78:$B$78</c:f>
              <c:strCache>
                <c:ptCount val="2"/>
                <c:pt idx="0">
                  <c:v>Population </c:v>
                </c:pt>
                <c:pt idx="1">
                  <c:v>2012</c:v>
                </c:pt>
              </c:strCache>
            </c:strRef>
          </c:tx>
          <c:spPr>
            <a:ln w="22225" cap="rnd" cmpd="sng" algn="ctr">
              <a:solidFill>
                <a:schemeClr val="accent2"/>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compared'!$D$78:$CE$78</c:f>
              <c:numCache>
                <c:formatCode>#,##0</c:formatCode>
                <c:ptCount val="80"/>
                <c:pt idx="0">
                  <c:v>378882</c:v>
                </c:pt>
                <c:pt idx="1">
                  <c:v>396482</c:v>
                </c:pt>
                <c:pt idx="2">
                  <c:v>414678</c:v>
                </c:pt>
                <c:pt idx="3">
                  <c:v>434012</c:v>
                </c:pt>
                <c:pt idx="4">
                  <c:v>432201</c:v>
                </c:pt>
                <c:pt idx="5">
                  <c:v>404372</c:v>
                </c:pt>
                <c:pt idx="6">
                  <c:v>383956</c:v>
                </c:pt>
                <c:pt idx="7">
                  <c:v>369722</c:v>
                </c:pt>
                <c:pt idx="8">
                  <c:v>357916</c:v>
                </c:pt>
                <c:pt idx="9">
                  <c:v>351625</c:v>
                </c:pt>
                <c:pt idx="10">
                  <c:v>355058</c:v>
                </c:pt>
                <c:pt idx="11">
                  <c:v>367542</c:v>
                </c:pt>
                <c:pt idx="12">
                  <c:v>377624</c:v>
                </c:pt>
                <c:pt idx="13">
                  <c:v>380694</c:v>
                </c:pt>
                <c:pt idx="14">
                  <c:v>391850</c:v>
                </c:pt>
                <c:pt idx="15">
                  <c:v>408347</c:v>
                </c:pt>
                <c:pt idx="16">
                  <c:v>424961</c:v>
                </c:pt>
                <c:pt idx="17">
                  <c:v>436846</c:v>
                </c:pt>
                <c:pt idx="18">
                  <c:v>464814</c:v>
                </c:pt>
                <c:pt idx="19">
                  <c:v>483694</c:v>
                </c:pt>
                <c:pt idx="20">
                  <c:v>502301</c:v>
                </c:pt>
                <c:pt idx="21">
                  <c:v>532567</c:v>
                </c:pt>
                <c:pt idx="22">
                  <c:v>545125</c:v>
                </c:pt>
                <c:pt idx="23">
                  <c:v>549920</c:v>
                </c:pt>
                <c:pt idx="24">
                  <c:v>567092</c:v>
                </c:pt>
                <c:pt idx="25">
                  <c:v>577908</c:v>
                </c:pt>
                <c:pt idx="26">
                  <c:v>603402</c:v>
                </c:pt>
                <c:pt idx="27">
                  <c:v>638626</c:v>
                </c:pt>
                <c:pt idx="28">
                  <c:v>658702</c:v>
                </c:pt>
                <c:pt idx="29">
                  <c:v>678552</c:v>
                </c:pt>
                <c:pt idx="30">
                  <c:v>657150</c:v>
                </c:pt>
                <c:pt idx="31">
                  <c:v>628988</c:v>
                </c:pt>
                <c:pt idx="32">
                  <c:v>640583</c:v>
                </c:pt>
                <c:pt idx="33">
                  <c:v>636208</c:v>
                </c:pt>
                <c:pt idx="34">
                  <c:v>618037</c:v>
                </c:pt>
                <c:pt idx="35">
                  <c:v>612886</c:v>
                </c:pt>
                <c:pt idx="36">
                  <c:v>614748</c:v>
                </c:pt>
                <c:pt idx="37">
                  <c:v>593479</c:v>
                </c:pt>
                <c:pt idx="38">
                  <c:v>571983</c:v>
                </c:pt>
                <c:pt idx="39">
                  <c:v>549447</c:v>
                </c:pt>
                <c:pt idx="40">
                  <c:v>529013</c:v>
                </c:pt>
                <c:pt idx="41">
                  <c:v>508115</c:v>
                </c:pt>
                <c:pt idx="42">
                  <c:v>492789</c:v>
                </c:pt>
                <c:pt idx="43">
                  <c:v>474543</c:v>
                </c:pt>
                <c:pt idx="44">
                  <c:v>466311</c:v>
                </c:pt>
                <c:pt idx="45">
                  <c:v>461925</c:v>
                </c:pt>
                <c:pt idx="46">
                  <c:v>464569</c:v>
                </c:pt>
                <c:pt idx="47">
                  <c:v>470048</c:v>
                </c:pt>
                <c:pt idx="48">
                  <c:v>480552</c:v>
                </c:pt>
                <c:pt idx="49">
                  <c:v>490571</c:v>
                </c:pt>
                <c:pt idx="50">
                  <c:v>494759</c:v>
                </c:pt>
                <c:pt idx="51">
                  <c:v>512936</c:v>
                </c:pt>
                <c:pt idx="52">
                  <c:v>541525</c:v>
                </c:pt>
                <c:pt idx="53">
                  <c:v>576318</c:v>
                </c:pt>
                <c:pt idx="54">
                  <c:v>594770</c:v>
                </c:pt>
                <c:pt idx="55">
                  <c:v>603019</c:v>
                </c:pt>
                <c:pt idx="56">
                  <c:v>595171</c:v>
                </c:pt>
                <c:pt idx="57">
                  <c:v>598885</c:v>
                </c:pt>
                <c:pt idx="58">
                  <c:v>573165</c:v>
                </c:pt>
                <c:pt idx="59">
                  <c:v>566103</c:v>
                </c:pt>
                <c:pt idx="60">
                  <c:v>553335</c:v>
                </c:pt>
                <c:pt idx="61">
                  <c:v>540071</c:v>
                </c:pt>
                <c:pt idx="62">
                  <c:v>511925</c:v>
                </c:pt>
                <c:pt idx="63">
                  <c:v>485599</c:v>
                </c:pt>
                <c:pt idx="64">
                  <c:v>466589</c:v>
                </c:pt>
                <c:pt idx="65">
                  <c:v>430365</c:v>
                </c:pt>
                <c:pt idx="66">
                  <c:v>386360</c:v>
                </c:pt>
                <c:pt idx="67">
                  <c:v>273818</c:v>
                </c:pt>
                <c:pt idx="68">
                  <c:v>267351</c:v>
                </c:pt>
                <c:pt idx="69">
                  <c:v>255793</c:v>
                </c:pt>
                <c:pt idx="70">
                  <c:v>246597</c:v>
                </c:pt>
                <c:pt idx="71">
                  <c:v>259047</c:v>
                </c:pt>
                <c:pt idx="72">
                  <c:v>265319</c:v>
                </c:pt>
                <c:pt idx="73">
                  <c:v>260710</c:v>
                </c:pt>
                <c:pt idx="74">
                  <c:v>254448</c:v>
                </c:pt>
                <c:pt idx="75">
                  <c:v>249510</c:v>
                </c:pt>
                <c:pt idx="76">
                  <c:v>244048</c:v>
                </c:pt>
                <c:pt idx="77">
                  <c:v>231843</c:v>
                </c:pt>
                <c:pt idx="78">
                  <c:v>216618</c:v>
                </c:pt>
                <c:pt idx="79">
                  <c:v>202572</c:v>
                </c:pt>
              </c:numCache>
            </c:numRef>
          </c:val>
          <c:smooth val="0"/>
          <c:extLst>
            <c:ext xmlns:c16="http://schemas.microsoft.com/office/drawing/2014/chart" uri="{C3380CC4-5D6E-409C-BE32-E72D297353CC}">
              <c16:uniqueId val="{00000001-B1A6-1240-B4B2-3AD203AA1B69}"/>
            </c:ext>
          </c:extLst>
        </c:ser>
        <c:ser>
          <c:idx val="2"/>
          <c:order val="2"/>
          <c:tx>
            <c:strRef>
              <c:f>'normalised compared'!$A$79:$B$79</c:f>
              <c:strCache>
                <c:ptCount val="2"/>
                <c:pt idx="0">
                  <c:v>Population </c:v>
                </c:pt>
                <c:pt idx="1">
                  <c:v>2008</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compared'!$D$79:$CE$79</c:f>
              <c:numCache>
                <c:formatCode>#,##0</c:formatCode>
                <c:ptCount val="80"/>
                <c:pt idx="0">
                  <c:v>413259</c:v>
                </c:pt>
                <c:pt idx="1">
                  <c:v>386581</c:v>
                </c:pt>
                <c:pt idx="2">
                  <c:v>372660</c:v>
                </c:pt>
                <c:pt idx="3">
                  <c:v>362235</c:v>
                </c:pt>
                <c:pt idx="4">
                  <c:v>353607</c:v>
                </c:pt>
                <c:pt idx="5">
                  <c:v>348311</c:v>
                </c:pt>
                <c:pt idx="6">
                  <c:v>351653</c:v>
                </c:pt>
                <c:pt idx="7">
                  <c:v>361611</c:v>
                </c:pt>
                <c:pt idx="8">
                  <c:v>375510</c:v>
                </c:pt>
                <c:pt idx="9">
                  <c:v>379748</c:v>
                </c:pt>
                <c:pt idx="10">
                  <c:v>390904</c:v>
                </c:pt>
                <c:pt idx="11">
                  <c:v>406470</c:v>
                </c:pt>
                <c:pt idx="12">
                  <c:v>426003</c:v>
                </c:pt>
                <c:pt idx="13">
                  <c:v>437777</c:v>
                </c:pt>
                <c:pt idx="14">
                  <c:v>463111</c:v>
                </c:pt>
                <c:pt idx="15">
                  <c:v>482219</c:v>
                </c:pt>
                <c:pt idx="16">
                  <c:v>504039</c:v>
                </c:pt>
                <c:pt idx="17">
                  <c:v>533971</c:v>
                </c:pt>
                <c:pt idx="18">
                  <c:v>547503</c:v>
                </c:pt>
                <c:pt idx="19">
                  <c:v>552561</c:v>
                </c:pt>
                <c:pt idx="20">
                  <c:v>566725</c:v>
                </c:pt>
                <c:pt idx="21">
                  <c:v>578729</c:v>
                </c:pt>
                <c:pt idx="22">
                  <c:v>608240</c:v>
                </c:pt>
                <c:pt idx="23">
                  <c:v>651941</c:v>
                </c:pt>
                <c:pt idx="24">
                  <c:v>671102</c:v>
                </c:pt>
                <c:pt idx="25">
                  <c:v>684837</c:v>
                </c:pt>
                <c:pt idx="26">
                  <c:v>657637</c:v>
                </c:pt>
                <c:pt idx="27">
                  <c:v>627508</c:v>
                </c:pt>
                <c:pt idx="28">
                  <c:v>637866</c:v>
                </c:pt>
                <c:pt idx="29">
                  <c:v>628145</c:v>
                </c:pt>
                <c:pt idx="30">
                  <c:v>612068</c:v>
                </c:pt>
                <c:pt idx="31">
                  <c:v>603316</c:v>
                </c:pt>
                <c:pt idx="32">
                  <c:v>607394</c:v>
                </c:pt>
                <c:pt idx="33">
                  <c:v>588106</c:v>
                </c:pt>
                <c:pt idx="34">
                  <c:v>568185</c:v>
                </c:pt>
                <c:pt idx="35">
                  <c:v>545351</c:v>
                </c:pt>
                <c:pt idx="36">
                  <c:v>529140</c:v>
                </c:pt>
                <c:pt idx="37">
                  <c:v>506536</c:v>
                </c:pt>
                <c:pt idx="38">
                  <c:v>494565</c:v>
                </c:pt>
                <c:pt idx="39">
                  <c:v>473910</c:v>
                </c:pt>
                <c:pt idx="40">
                  <c:v>467702</c:v>
                </c:pt>
                <c:pt idx="41">
                  <c:v>461066</c:v>
                </c:pt>
                <c:pt idx="42">
                  <c:v>464388</c:v>
                </c:pt>
                <c:pt idx="43">
                  <c:v>472447</c:v>
                </c:pt>
                <c:pt idx="44">
                  <c:v>483037</c:v>
                </c:pt>
                <c:pt idx="45">
                  <c:v>493766</c:v>
                </c:pt>
                <c:pt idx="46">
                  <c:v>498585</c:v>
                </c:pt>
                <c:pt idx="47">
                  <c:v>516645</c:v>
                </c:pt>
                <c:pt idx="48">
                  <c:v>549310</c:v>
                </c:pt>
                <c:pt idx="49">
                  <c:v>580637</c:v>
                </c:pt>
                <c:pt idx="50">
                  <c:v>603276</c:v>
                </c:pt>
                <c:pt idx="51">
                  <c:v>612220</c:v>
                </c:pt>
                <c:pt idx="52">
                  <c:v>607774</c:v>
                </c:pt>
                <c:pt idx="53">
                  <c:v>611176</c:v>
                </c:pt>
                <c:pt idx="54">
                  <c:v>588589</c:v>
                </c:pt>
                <c:pt idx="55">
                  <c:v>581523</c:v>
                </c:pt>
                <c:pt idx="56">
                  <c:v>572693</c:v>
                </c:pt>
                <c:pt idx="57">
                  <c:v>559234</c:v>
                </c:pt>
                <c:pt idx="58">
                  <c:v>535343</c:v>
                </c:pt>
                <c:pt idx="59">
                  <c:v>506417</c:v>
                </c:pt>
                <c:pt idx="60">
                  <c:v>488702</c:v>
                </c:pt>
                <c:pt idx="61">
                  <c:v>452949</c:v>
                </c:pt>
                <c:pt idx="62">
                  <c:v>409377</c:v>
                </c:pt>
                <c:pt idx="63">
                  <c:v>295227</c:v>
                </c:pt>
                <c:pt idx="64">
                  <c:v>286472</c:v>
                </c:pt>
                <c:pt idx="65">
                  <c:v>275975</c:v>
                </c:pt>
                <c:pt idx="66">
                  <c:v>268674</c:v>
                </c:pt>
                <c:pt idx="67">
                  <c:v>283024</c:v>
                </c:pt>
                <c:pt idx="68">
                  <c:v>293329</c:v>
                </c:pt>
                <c:pt idx="69">
                  <c:v>291935</c:v>
                </c:pt>
                <c:pt idx="70">
                  <c:v>285205</c:v>
                </c:pt>
                <c:pt idx="71">
                  <c:v>282470</c:v>
                </c:pt>
                <c:pt idx="72">
                  <c:v>281790</c:v>
                </c:pt>
                <c:pt idx="73">
                  <c:v>270122</c:v>
                </c:pt>
                <c:pt idx="74">
                  <c:v>256119</c:v>
                </c:pt>
                <c:pt idx="75">
                  <c:v>242912</c:v>
                </c:pt>
                <c:pt idx="76">
                  <c:v>244564</c:v>
                </c:pt>
                <c:pt idx="77">
                  <c:v>235836</c:v>
                </c:pt>
                <c:pt idx="78">
                  <c:v>230411</c:v>
                </c:pt>
                <c:pt idx="79">
                  <c:v>203719</c:v>
                </c:pt>
              </c:numCache>
            </c:numRef>
          </c:val>
          <c:smooth val="0"/>
          <c:extLst>
            <c:ext xmlns:c16="http://schemas.microsoft.com/office/drawing/2014/chart" uri="{C3380CC4-5D6E-409C-BE32-E72D297353CC}">
              <c16:uniqueId val="{00000002-B1A6-1240-B4B2-3AD203AA1B69}"/>
            </c:ext>
          </c:extLst>
        </c:ser>
        <c:ser>
          <c:idx val="3"/>
          <c:order val="3"/>
          <c:tx>
            <c:strRef>
              <c:f>'normalised compared'!$A$80:$B$80</c:f>
              <c:strCache>
                <c:ptCount val="2"/>
                <c:pt idx="0">
                  <c:v>Population </c:v>
                </c:pt>
                <c:pt idx="1">
                  <c:v>2004</c:v>
                </c:pt>
              </c:strCache>
            </c:strRef>
          </c:tx>
          <c:spPr>
            <a:ln w="22225" cap="rnd" cmpd="sng" algn="ctr">
              <a:solidFill>
                <a:schemeClr val="accent4"/>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compared'!$D$80:$CE$80</c:f>
              <c:numCache>
                <c:formatCode>#,##0</c:formatCode>
                <c:ptCount val="80"/>
                <c:pt idx="0">
                  <c:v>354174</c:v>
                </c:pt>
                <c:pt idx="1">
                  <c:v>349018</c:v>
                </c:pt>
                <c:pt idx="2">
                  <c:v>352386</c:v>
                </c:pt>
                <c:pt idx="3">
                  <c:v>362496</c:v>
                </c:pt>
                <c:pt idx="4">
                  <c:v>376407</c:v>
                </c:pt>
                <c:pt idx="5">
                  <c:v>380671</c:v>
                </c:pt>
                <c:pt idx="6">
                  <c:v>391755</c:v>
                </c:pt>
                <c:pt idx="7">
                  <c:v>407362</c:v>
                </c:pt>
                <c:pt idx="8">
                  <c:v>426972</c:v>
                </c:pt>
                <c:pt idx="9">
                  <c:v>438712</c:v>
                </c:pt>
                <c:pt idx="10">
                  <c:v>464067</c:v>
                </c:pt>
                <c:pt idx="11">
                  <c:v>483326</c:v>
                </c:pt>
                <c:pt idx="12">
                  <c:v>505154</c:v>
                </c:pt>
                <c:pt idx="13">
                  <c:v>535322</c:v>
                </c:pt>
                <c:pt idx="14">
                  <c:v>549415</c:v>
                </c:pt>
                <c:pt idx="15">
                  <c:v>555606</c:v>
                </c:pt>
                <c:pt idx="16">
                  <c:v>570685</c:v>
                </c:pt>
                <c:pt idx="17">
                  <c:v>583539</c:v>
                </c:pt>
                <c:pt idx="18">
                  <c:v>613328</c:v>
                </c:pt>
                <c:pt idx="19">
                  <c:v>657316</c:v>
                </c:pt>
                <c:pt idx="20">
                  <c:v>676773</c:v>
                </c:pt>
                <c:pt idx="21">
                  <c:v>690922</c:v>
                </c:pt>
                <c:pt idx="22">
                  <c:v>663251</c:v>
                </c:pt>
                <c:pt idx="23">
                  <c:v>632700</c:v>
                </c:pt>
                <c:pt idx="24">
                  <c:v>643113</c:v>
                </c:pt>
                <c:pt idx="25">
                  <c:v>633245</c:v>
                </c:pt>
                <c:pt idx="26">
                  <c:v>616736</c:v>
                </c:pt>
                <c:pt idx="27">
                  <c:v>607733</c:v>
                </c:pt>
                <c:pt idx="28">
                  <c:v>611827</c:v>
                </c:pt>
                <c:pt idx="29">
                  <c:v>592512</c:v>
                </c:pt>
                <c:pt idx="30">
                  <c:v>572406</c:v>
                </c:pt>
                <c:pt idx="31">
                  <c:v>549521</c:v>
                </c:pt>
                <c:pt idx="32">
                  <c:v>533298</c:v>
                </c:pt>
                <c:pt idx="33">
                  <c:v>510784</c:v>
                </c:pt>
                <c:pt idx="34">
                  <c:v>498943</c:v>
                </c:pt>
                <c:pt idx="35">
                  <c:v>478553</c:v>
                </c:pt>
                <c:pt idx="36">
                  <c:v>472598</c:v>
                </c:pt>
                <c:pt idx="37">
                  <c:v>466263</c:v>
                </c:pt>
                <c:pt idx="38">
                  <c:v>470143</c:v>
                </c:pt>
                <c:pt idx="39">
                  <c:v>478790</c:v>
                </c:pt>
                <c:pt idx="40">
                  <c:v>490298</c:v>
                </c:pt>
                <c:pt idx="41">
                  <c:v>501697</c:v>
                </c:pt>
                <c:pt idx="42">
                  <c:v>507302</c:v>
                </c:pt>
                <c:pt idx="43">
                  <c:v>526392</c:v>
                </c:pt>
                <c:pt idx="44">
                  <c:v>560246</c:v>
                </c:pt>
                <c:pt idx="45">
                  <c:v>593543</c:v>
                </c:pt>
                <c:pt idx="46">
                  <c:v>617482</c:v>
                </c:pt>
                <c:pt idx="47">
                  <c:v>628223</c:v>
                </c:pt>
                <c:pt idx="48">
                  <c:v>624700</c:v>
                </c:pt>
                <c:pt idx="49">
                  <c:v>629521</c:v>
                </c:pt>
                <c:pt idx="50">
                  <c:v>607117</c:v>
                </c:pt>
                <c:pt idx="51">
                  <c:v>601028</c:v>
                </c:pt>
                <c:pt idx="52">
                  <c:v>593930</c:v>
                </c:pt>
                <c:pt idx="53">
                  <c:v>581796</c:v>
                </c:pt>
                <c:pt idx="54">
                  <c:v>558490</c:v>
                </c:pt>
                <c:pt idx="55">
                  <c:v>529319</c:v>
                </c:pt>
                <c:pt idx="56">
                  <c:v>512857</c:v>
                </c:pt>
                <c:pt idx="57">
                  <c:v>476890</c:v>
                </c:pt>
                <c:pt idx="58">
                  <c:v>432402</c:v>
                </c:pt>
                <c:pt idx="59">
                  <c:v>312986</c:v>
                </c:pt>
                <c:pt idx="60">
                  <c:v>305006</c:v>
                </c:pt>
                <c:pt idx="61">
                  <c:v>294838</c:v>
                </c:pt>
                <c:pt idx="62">
                  <c:v>288328</c:v>
                </c:pt>
                <c:pt idx="63">
                  <c:v>305420</c:v>
                </c:pt>
                <c:pt idx="64">
                  <c:v>317929</c:v>
                </c:pt>
                <c:pt idx="65">
                  <c:v>318084</c:v>
                </c:pt>
                <c:pt idx="66">
                  <c:v>312851</c:v>
                </c:pt>
                <c:pt idx="67">
                  <c:v>312500</c:v>
                </c:pt>
                <c:pt idx="68">
                  <c:v>313910</c:v>
                </c:pt>
                <c:pt idx="69">
                  <c:v>304359</c:v>
                </c:pt>
                <c:pt idx="70">
                  <c:v>291282</c:v>
                </c:pt>
                <c:pt idx="71">
                  <c:v>279808</c:v>
                </c:pt>
                <c:pt idx="72">
                  <c:v>284891</c:v>
                </c:pt>
                <c:pt idx="73">
                  <c:v>279125</c:v>
                </c:pt>
                <c:pt idx="74">
                  <c:v>277268</c:v>
                </c:pt>
                <c:pt idx="75">
                  <c:v>250454</c:v>
                </c:pt>
                <c:pt idx="76">
                  <c:v>233938</c:v>
                </c:pt>
                <c:pt idx="77">
                  <c:v>207936</c:v>
                </c:pt>
                <c:pt idx="78">
                  <c:v>195722</c:v>
                </c:pt>
                <c:pt idx="79">
                  <c:v>189958</c:v>
                </c:pt>
              </c:numCache>
            </c:numRef>
          </c:val>
          <c:smooth val="0"/>
          <c:extLst>
            <c:ext xmlns:c16="http://schemas.microsoft.com/office/drawing/2014/chart" uri="{C3380CC4-5D6E-409C-BE32-E72D297353CC}">
              <c16:uniqueId val="{00000003-B1A6-1240-B4B2-3AD203AA1B69}"/>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tickLblSkip val="5"/>
        <c:noMultiLvlLbl val="0"/>
      </c:catAx>
      <c:valAx>
        <c:axId val="590207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solidFill>
            <a:schemeClr val="bg2">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showDLblsOverMax val="0"/>
    <c:extLst/>
  </c:chart>
  <c:spPr>
    <a:solidFill>
      <a:schemeClr val="lt1"/>
    </a:solidFill>
    <a:ln w="9525" cap="flat" cmpd="sng" algn="ctr">
      <a:noFill/>
      <a:round/>
    </a:ln>
    <a:effectLst/>
  </c:spPr>
  <c:txPr>
    <a:bodyPr/>
    <a:lstStyle/>
    <a:p>
      <a:pPr>
        <a:defRPr/>
      </a:pPr>
      <a:endParaRPr lang="en-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sz="1400" b="0" i="0" u="none" strike="noStrike" cap="none" baseline="0">
                <a:effectLst/>
              </a:rPr>
              <a:t>Public transfers inflows </a:t>
            </a:r>
            <a:r>
              <a:rPr lang="en-US"/>
              <a:t>per capita</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lineChart>
        <c:grouping val="standard"/>
        <c:varyColors val="0"/>
        <c:ser>
          <c:idx val="0"/>
          <c:order val="0"/>
          <c:tx>
            <c:strRef>
              <c:f>'normalised compared'!$A$38:$B$38</c:f>
              <c:strCache>
                <c:ptCount val="2"/>
                <c:pt idx="0">
                  <c:v>Public transfers inflows per capita</c:v>
                </c:pt>
                <c:pt idx="1">
                  <c:v>2016</c:v>
                </c:pt>
              </c:strCache>
            </c:strRef>
          </c:tx>
          <c:spPr>
            <a:ln w="22225" cap="rnd" cmpd="sng" algn="ctr">
              <a:solidFill>
                <a:schemeClr val="accent1"/>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compared'!$D$38:$CF$38</c:f>
              <c:numCache>
                <c:formatCode>General</c:formatCode>
                <c:ptCount val="81"/>
                <c:pt idx="0">
                  <c:v>0.31162607083774657</c:v>
                </c:pt>
                <c:pt idx="1">
                  <c:v>0.12895624366888267</c:v>
                </c:pt>
                <c:pt idx="2">
                  <c:v>0.14906208140975241</c:v>
                </c:pt>
                <c:pt idx="3">
                  <c:v>0.23467984622436458</c:v>
                </c:pt>
                <c:pt idx="4">
                  <c:v>0.2583231522733655</c:v>
                </c:pt>
                <c:pt idx="5">
                  <c:v>0.27814169436979913</c:v>
                </c:pt>
                <c:pt idx="6">
                  <c:v>0.26744276508018788</c:v>
                </c:pt>
                <c:pt idx="7">
                  <c:v>0.26221745954275094</c:v>
                </c:pt>
                <c:pt idx="8">
                  <c:v>0.26343502045841172</c:v>
                </c:pt>
                <c:pt idx="9">
                  <c:v>0.26320040555482477</c:v>
                </c:pt>
                <c:pt idx="10">
                  <c:v>0.26320788906336368</c:v>
                </c:pt>
                <c:pt idx="11">
                  <c:v>0.26398263952389561</c:v>
                </c:pt>
                <c:pt idx="12">
                  <c:v>0.26695797589378267</c:v>
                </c:pt>
                <c:pt idx="13">
                  <c:v>0.31548471790549271</c:v>
                </c:pt>
                <c:pt idx="14">
                  <c:v>0.31913307640875471</c:v>
                </c:pt>
                <c:pt idx="15">
                  <c:v>0.32314419749480566</c:v>
                </c:pt>
                <c:pt idx="16">
                  <c:v>0.2778137429362294</c:v>
                </c:pt>
                <c:pt idx="17">
                  <c:v>0.28004947566669075</c:v>
                </c:pt>
                <c:pt idx="18">
                  <c:v>0.28089041272517118</c:v>
                </c:pt>
                <c:pt idx="19">
                  <c:v>0.29554801930484564</c:v>
                </c:pt>
                <c:pt idx="20">
                  <c:v>0.27955860489550988</c:v>
                </c:pt>
                <c:pt idx="21">
                  <c:v>0.27199121787565744</c:v>
                </c:pt>
                <c:pt idx="22">
                  <c:v>0.26399602690856422</c:v>
                </c:pt>
                <c:pt idx="23">
                  <c:v>0.25448630413286732</c:v>
                </c:pt>
                <c:pt idx="24">
                  <c:v>0.22308222456630897</c:v>
                </c:pt>
                <c:pt idx="25">
                  <c:v>0.19491866216034398</c:v>
                </c:pt>
                <c:pt idx="26">
                  <c:v>0.18201851510841394</c:v>
                </c:pt>
                <c:pt idx="27">
                  <c:v>0.1787344395841349</c:v>
                </c:pt>
                <c:pt idx="28">
                  <c:v>0.1783899809918883</c:v>
                </c:pt>
                <c:pt idx="29">
                  <c:v>0.18159882652267581</c:v>
                </c:pt>
                <c:pt idx="30">
                  <c:v>0.18467456827757711</c:v>
                </c:pt>
                <c:pt idx="31">
                  <c:v>0.18857967628356093</c:v>
                </c:pt>
                <c:pt idx="32">
                  <c:v>0.19190095215107825</c:v>
                </c:pt>
                <c:pt idx="33">
                  <c:v>0.19476496392692194</c:v>
                </c:pt>
                <c:pt idx="34">
                  <c:v>0.19565571864250972</c:v>
                </c:pt>
                <c:pt idx="35">
                  <c:v>0.19533193348941943</c:v>
                </c:pt>
                <c:pt idx="36">
                  <c:v>0.19488088920035729</c:v>
                </c:pt>
                <c:pt idx="37">
                  <c:v>0.19250788641353031</c:v>
                </c:pt>
                <c:pt idx="38">
                  <c:v>0.18882315687404488</c:v>
                </c:pt>
                <c:pt idx="39">
                  <c:v>0.18586880986979604</c:v>
                </c:pt>
                <c:pt idx="40">
                  <c:v>0.18238862298190606</c:v>
                </c:pt>
                <c:pt idx="41">
                  <c:v>0.17951311938028494</c:v>
                </c:pt>
                <c:pt idx="42">
                  <c:v>0.17822994448342408</c:v>
                </c:pt>
                <c:pt idx="43">
                  <c:v>0.17756156252025138</c:v>
                </c:pt>
                <c:pt idx="44">
                  <c:v>0.17661678437626654</c:v>
                </c:pt>
                <c:pt idx="45">
                  <c:v>0.17683078507691249</c:v>
                </c:pt>
                <c:pt idx="46">
                  <c:v>0.17801527243900417</c:v>
                </c:pt>
                <c:pt idx="47">
                  <c:v>0.18161357634029737</c:v>
                </c:pt>
                <c:pt idx="48">
                  <c:v>0.18798381919337886</c:v>
                </c:pt>
                <c:pt idx="49">
                  <c:v>0.19814628557139669</c:v>
                </c:pt>
                <c:pt idx="50">
                  <c:v>0.20988773276031641</c:v>
                </c:pt>
                <c:pt idx="51">
                  <c:v>0.2219280858918804</c:v>
                </c:pt>
                <c:pt idx="52">
                  <c:v>0.23553997581661762</c:v>
                </c:pt>
                <c:pt idx="53">
                  <c:v>0.24794662595848641</c:v>
                </c:pt>
                <c:pt idx="54">
                  <c:v>0.2624050408913518</c:v>
                </c:pt>
                <c:pt idx="55">
                  <c:v>0.27683340331763084</c:v>
                </c:pt>
                <c:pt idx="56">
                  <c:v>0.29567490327812029</c:v>
                </c:pt>
                <c:pt idx="57">
                  <c:v>0.31930576972189822</c:v>
                </c:pt>
                <c:pt idx="58">
                  <c:v>0.35137027385336755</c:v>
                </c:pt>
                <c:pt idx="59">
                  <c:v>0.38487921360527916</c:v>
                </c:pt>
                <c:pt idx="60">
                  <c:v>0.42363375717108687</c:v>
                </c:pt>
                <c:pt idx="61">
                  <c:v>0.46770411921138272</c:v>
                </c:pt>
                <c:pt idx="62">
                  <c:v>0.5105905072701199</c:v>
                </c:pt>
                <c:pt idx="63">
                  <c:v>0.54954641447729946</c:v>
                </c:pt>
                <c:pt idx="64">
                  <c:v>0.58759012345893535</c:v>
                </c:pt>
                <c:pt idx="65">
                  <c:v>0.61949786881918967</c:v>
                </c:pt>
                <c:pt idx="66">
                  <c:v>0.6441647371785878</c:v>
                </c:pt>
                <c:pt idx="67">
                  <c:v>0.66274101685756059</c:v>
                </c:pt>
                <c:pt idx="68">
                  <c:v>0.67544086651999513</c:v>
                </c:pt>
                <c:pt idx="69">
                  <c:v>0.68283141369162981</c:v>
                </c:pt>
                <c:pt idx="70">
                  <c:v>0.69471451441685084</c:v>
                </c:pt>
                <c:pt idx="71">
                  <c:v>0.69488740518404557</c:v>
                </c:pt>
                <c:pt idx="72">
                  <c:v>0.69551759953372405</c:v>
                </c:pt>
                <c:pt idx="73">
                  <c:v>0.69711595058704467</c:v>
                </c:pt>
                <c:pt idx="74">
                  <c:v>0.6988875083340419</c:v>
                </c:pt>
                <c:pt idx="75">
                  <c:v>0.73905234771484651</c:v>
                </c:pt>
                <c:pt idx="76">
                  <c:v>0.74147408216149946</c:v>
                </c:pt>
                <c:pt idx="77">
                  <c:v>0.74295064355606533</c:v>
                </c:pt>
                <c:pt idx="78">
                  <c:v>0.74001876682283829</c:v>
                </c:pt>
                <c:pt idx="79">
                  <c:v>0.73472004786918055</c:v>
                </c:pt>
                <c:pt idx="80">
                  <c:v>0.72942148687876363</c:v>
                </c:pt>
              </c:numCache>
            </c:numRef>
          </c:val>
          <c:smooth val="0"/>
          <c:extLst>
            <c:ext xmlns:c16="http://schemas.microsoft.com/office/drawing/2014/chart" uri="{C3380CC4-5D6E-409C-BE32-E72D297353CC}">
              <c16:uniqueId val="{00000000-B2A3-3B47-9793-D0E2BE4FA524}"/>
            </c:ext>
          </c:extLst>
        </c:ser>
        <c:ser>
          <c:idx val="1"/>
          <c:order val="1"/>
          <c:tx>
            <c:strRef>
              <c:f>'normalised compared'!$A$39:$B$39</c:f>
              <c:strCache>
                <c:ptCount val="2"/>
                <c:pt idx="0">
                  <c:v>Public transfers inflows per capita</c:v>
                </c:pt>
                <c:pt idx="1">
                  <c:v>2012</c:v>
                </c:pt>
              </c:strCache>
            </c:strRef>
          </c:tx>
          <c:spPr>
            <a:ln w="22225" cap="rnd" cmpd="sng" algn="ctr">
              <a:solidFill>
                <a:schemeClr val="accent2"/>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compared'!$D$39:$CF$39</c:f>
              <c:numCache>
                <c:formatCode>General</c:formatCode>
                <c:ptCount val="81"/>
                <c:pt idx="0">
                  <c:v>0.21537475102646556</c:v>
                </c:pt>
                <c:pt idx="1">
                  <c:v>0.14826034350540773</c:v>
                </c:pt>
                <c:pt idx="2">
                  <c:v>0.14357246220610362</c:v>
                </c:pt>
                <c:pt idx="3">
                  <c:v>0.19832934685632853</c:v>
                </c:pt>
                <c:pt idx="4">
                  <c:v>0.21351665354096958</c:v>
                </c:pt>
                <c:pt idx="5">
                  <c:v>0.25655376060165036</c:v>
                </c:pt>
                <c:pt idx="6">
                  <c:v>0.27694079404341582</c:v>
                </c:pt>
                <c:pt idx="7">
                  <c:v>0.34338447162739966</c:v>
                </c:pt>
                <c:pt idx="8">
                  <c:v>0.3454417580051129</c:v>
                </c:pt>
                <c:pt idx="9">
                  <c:v>0.35306356953832907</c:v>
                </c:pt>
                <c:pt idx="10">
                  <c:v>0.36035505415462871</c:v>
                </c:pt>
                <c:pt idx="11">
                  <c:v>0.35804969663129127</c:v>
                </c:pt>
                <c:pt idx="12">
                  <c:v>0.35445839501715581</c:v>
                </c:pt>
                <c:pt idx="13">
                  <c:v>0.34716569806607345</c:v>
                </c:pt>
                <c:pt idx="14">
                  <c:v>0.35348450132456949</c:v>
                </c:pt>
                <c:pt idx="15">
                  <c:v>0.35628172365605437</c:v>
                </c:pt>
                <c:pt idx="16">
                  <c:v>0.29895205872882735</c:v>
                </c:pt>
                <c:pt idx="17">
                  <c:v>0.30284978367784365</c:v>
                </c:pt>
                <c:pt idx="18">
                  <c:v>0.2987215092519489</c:v>
                </c:pt>
                <c:pt idx="19">
                  <c:v>0.29052841354519965</c:v>
                </c:pt>
                <c:pt idx="20">
                  <c:v>0.27547464668058208</c:v>
                </c:pt>
                <c:pt idx="21">
                  <c:v>0.26354298499496442</c:v>
                </c:pt>
                <c:pt idx="22">
                  <c:v>0.25049142333529256</c:v>
                </c:pt>
                <c:pt idx="23">
                  <c:v>0.24193835569505426</c:v>
                </c:pt>
                <c:pt idx="24">
                  <c:v>0.21208163802038521</c:v>
                </c:pt>
                <c:pt idx="25">
                  <c:v>0.18745372026338353</c:v>
                </c:pt>
                <c:pt idx="26">
                  <c:v>0.17426158495452457</c:v>
                </c:pt>
                <c:pt idx="27">
                  <c:v>0.16928769558059503</c:v>
                </c:pt>
                <c:pt idx="28">
                  <c:v>0.16657224866133763</c:v>
                </c:pt>
                <c:pt idx="29">
                  <c:v>0.1653722316575417</c:v>
                </c:pt>
                <c:pt idx="30">
                  <c:v>0.16284268369637453</c:v>
                </c:pt>
                <c:pt idx="31">
                  <c:v>0.1664973927070679</c:v>
                </c:pt>
                <c:pt idx="32">
                  <c:v>0.16752260475974712</c:v>
                </c:pt>
                <c:pt idx="33">
                  <c:v>0.16828731351671941</c:v>
                </c:pt>
                <c:pt idx="34">
                  <c:v>0.16971074323414484</c:v>
                </c:pt>
                <c:pt idx="35">
                  <c:v>0.16986305136905855</c:v>
                </c:pt>
                <c:pt idx="36">
                  <c:v>0.1713174642461657</c:v>
                </c:pt>
                <c:pt idx="37">
                  <c:v>0.17385221609720189</c:v>
                </c:pt>
                <c:pt idx="38">
                  <c:v>0.17552937833494425</c:v>
                </c:pt>
                <c:pt idx="39">
                  <c:v>0.17795276694278345</c:v>
                </c:pt>
                <c:pt idx="40">
                  <c:v>0.17888635622240617</c:v>
                </c:pt>
                <c:pt idx="41">
                  <c:v>0.17974528397880918</c:v>
                </c:pt>
                <c:pt idx="42">
                  <c:v>0.18183055699060918</c:v>
                </c:pt>
                <c:pt idx="43">
                  <c:v>0.18446666460432506</c:v>
                </c:pt>
                <c:pt idx="44">
                  <c:v>0.1870923644383029</c:v>
                </c:pt>
                <c:pt idx="45">
                  <c:v>0.19111779627584111</c:v>
                </c:pt>
                <c:pt idx="46">
                  <c:v>0.1954712790432982</c:v>
                </c:pt>
                <c:pt idx="47">
                  <c:v>0.19967661678773682</c:v>
                </c:pt>
                <c:pt idx="48">
                  <c:v>0.20424599808059496</c:v>
                </c:pt>
                <c:pt idx="49">
                  <c:v>0.21105941105618028</c:v>
                </c:pt>
                <c:pt idx="50">
                  <c:v>0.21792554915769127</c:v>
                </c:pt>
                <c:pt idx="51">
                  <c:v>0.22768550751120084</c:v>
                </c:pt>
                <c:pt idx="52">
                  <c:v>0.23959736010395444</c:v>
                </c:pt>
                <c:pt idx="53">
                  <c:v>0.25314812920319324</c:v>
                </c:pt>
                <c:pt idx="54">
                  <c:v>0.26986334370186088</c:v>
                </c:pt>
                <c:pt idx="55">
                  <c:v>0.29370891666193855</c:v>
                </c:pt>
                <c:pt idx="56">
                  <c:v>0.32174091036899688</c:v>
                </c:pt>
                <c:pt idx="57">
                  <c:v>0.35994981409783949</c:v>
                </c:pt>
                <c:pt idx="58">
                  <c:v>0.40708902745250225</c:v>
                </c:pt>
                <c:pt idx="59">
                  <c:v>0.45744913983383217</c:v>
                </c:pt>
                <c:pt idx="60">
                  <c:v>0.50826312290870534</c:v>
                </c:pt>
                <c:pt idx="61">
                  <c:v>0.55671524908452019</c:v>
                </c:pt>
                <c:pt idx="62">
                  <c:v>0.59743290808929506</c:v>
                </c:pt>
                <c:pt idx="63">
                  <c:v>0.62597012516135142</c:v>
                </c:pt>
                <c:pt idx="64">
                  <c:v>0.64749693629275873</c:v>
                </c:pt>
                <c:pt idx="65">
                  <c:v>0.66090000641668212</c:v>
                </c:pt>
                <c:pt idx="66">
                  <c:v>0.66899803677707681</c:v>
                </c:pt>
                <c:pt idx="67">
                  <c:v>0.67497626545860656</c:v>
                </c:pt>
                <c:pt idx="68">
                  <c:v>0.67655660103342341</c:v>
                </c:pt>
                <c:pt idx="69">
                  <c:v>0.67608594064685223</c:v>
                </c:pt>
                <c:pt idx="70">
                  <c:v>0.67798788805269505</c:v>
                </c:pt>
                <c:pt idx="71">
                  <c:v>0.67758209901411737</c:v>
                </c:pt>
                <c:pt idx="72">
                  <c:v>0.67965066239273364</c:v>
                </c:pt>
                <c:pt idx="73">
                  <c:v>0.68188693970769987</c:v>
                </c:pt>
                <c:pt idx="74">
                  <c:v>0.68381180710320766</c:v>
                </c:pt>
                <c:pt idx="75">
                  <c:v>0.72159913856705671</c:v>
                </c:pt>
                <c:pt idx="76">
                  <c:v>0.72714856672337913</c:v>
                </c:pt>
                <c:pt idx="77">
                  <c:v>0.7322182305451399</c:v>
                </c:pt>
                <c:pt idx="78">
                  <c:v>0.73401230302956599</c:v>
                </c:pt>
                <c:pt idx="79">
                  <c:v>0.7351004764311001</c:v>
                </c:pt>
                <c:pt idx="80">
                  <c:v>0.72834822917643682</c:v>
                </c:pt>
              </c:numCache>
            </c:numRef>
          </c:val>
          <c:smooth val="0"/>
          <c:extLst>
            <c:ext xmlns:c16="http://schemas.microsoft.com/office/drawing/2014/chart" uri="{C3380CC4-5D6E-409C-BE32-E72D297353CC}">
              <c16:uniqueId val="{00000001-B2A3-3B47-9793-D0E2BE4FA524}"/>
            </c:ext>
          </c:extLst>
        </c:ser>
        <c:ser>
          <c:idx val="2"/>
          <c:order val="2"/>
          <c:tx>
            <c:strRef>
              <c:f>'normalised compared'!$A$40:$B$40</c:f>
              <c:strCache>
                <c:ptCount val="2"/>
                <c:pt idx="0">
                  <c:v>Public transfers inflows per capita</c:v>
                </c:pt>
                <c:pt idx="1">
                  <c:v>2008</c:v>
                </c:pt>
              </c:strCache>
            </c:strRef>
          </c:tx>
          <c:spPr>
            <a:ln w="22225" cap="rnd" cmpd="sng" algn="ctr">
              <a:solidFill>
                <a:schemeClr val="accent3"/>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compared'!$D$40:$CF$40</c:f>
              <c:numCache>
                <c:formatCode>General</c:formatCode>
                <c:ptCount val="81"/>
                <c:pt idx="0">
                  <c:v>0.27895765365813141</c:v>
                </c:pt>
                <c:pt idx="1">
                  <c:v>0.11926751474790513</c:v>
                </c:pt>
                <c:pt idx="2">
                  <c:v>0.12594301974010449</c:v>
                </c:pt>
                <c:pt idx="3">
                  <c:v>0.16290345468130127</c:v>
                </c:pt>
                <c:pt idx="4">
                  <c:v>0.17849572481904105</c:v>
                </c:pt>
                <c:pt idx="5">
                  <c:v>0.19122827998007186</c:v>
                </c:pt>
                <c:pt idx="6">
                  <c:v>0.24608530752913182</c:v>
                </c:pt>
                <c:pt idx="7">
                  <c:v>0.29203238574584317</c:v>
                </c:pt>
                <c:pt idx="8">
                  <c:v>0.28762436445943473</c:v>
                </c:pt>
                <c:pt idx="9">
                  <c:v>0.28754393529660999</c:v>
                </c:pt>
                <c:pt idx="10">
                  <c:v>0.28836193556607975</c:v>
                </c:pt>
                <c:pt idx="11">
                  <c:v>0.287176061085541</c:v>
                </c:pt>
                <c:pt idx="12">
                  <c:v>0.2877828866683218</c:v>
                </c:pt>
                <c:pt idx="13">
                  <c:v>0.2586400867716942</c:v>
                </c:pt>
                <c:pt idx="14">
                  <c:v>0.25917020557550258</c:v>
                </c:pt>
                <c:pt idx="15">
                  <c:v>0.26107547566084149</c:v>
                </c:pt>
                <c:pt idx="16">
                  <c:v>0.22962418165701451</c:v>
                </c:pt>
                <c:pt idx="17">
                  <c:v>0.22881016048752489</c:v>
                </c:pt>
                <c:pt idx="18">
                  <c:v>0.22683806719413205</c:v>
                </c:pt>
                <c:pt idx="19">
                  <c:v>0.2663056303463765</c:v>
                </c:pt>
                <c:pt idx="20">
                  <c:v>0.2671086127223728</c:v>
                </c:pt>
                <c:pt idx="21">
                  <c:v>0.26316090912463691</c:v>
                </c:pt>
                <c:pt idx="22">
                  <c:v>0.25142397612186773</c:v>
                </c:pt>
                <c:pt idx="23">
                  <c:v>0.24184789978122756</c:v>
                </c:pt>
                <c:pt idx="24">
                  <c:v>0.20490225168898932</c:v>
                </c:pt>
                <c:pt idx="25">
                  <c:v>0.18227758979824896</c:v>
                </c:pt>
                <c:pt idx="26">
                  <c:v>0.16101683502264355</c:v>
                </c:pt>
                <c:pt idx="27">
                  <c:v>0.15472040990048955</c:v>
                </c:pt>
                <c:pt idx="28">
                  <c:v>0.1530994015834107</c:v>
                </c:pt>
                <c:pt idx="29">
                  <c:v>0.1532644700535554</c:v>
                </c:pt>
                <c:pt idx="30">
                  <c:v>0.14673421504643827</c:v>
                </c:pt>
                <c:pt idx="31">
                  <c:v>0.14819910145042456</c:v>
                </c:pt>
                <c:pt idx="32">
                  <c:v>0.14935379775724783</c:v>
                </c:pt>
                <c:pt idx="33">
                  <c:v>0.1502266197557991</c:v>
                </c:pt>
                <c:pt idx="34">
                  <c:v>0.15119073000937908</c:v>
                </c:pt>
                <c:pt idx="35">
                  <c:v>0.15188388922592294</c:v>
                </c:pt>
                <c:pt idx="36">
                  <c:v>0.15305948222554522</c:v>
                </c:pt>
                <c:pt idx="37">
                  <c:v>0.15449041792163629</c:v>
                </c:pt>
                <c:pt idx="38">
                  <c:v>0.15582022029919937</c:v>
                </c:pt>
                <c:pt idx="39">
                  <c:v>0.15768415908797018</c:v>
                </c:pt>
                <c:pt idx="40">
                  <c:v>0.15964992432881389</c:v>
                </c:pt>
                <c:pt idx="41">
                  <c:v>0.16154953382353587</c:v>
                </c:pt>
                <c:pt idx="42">
                  <c:v>0.16407089694386742</c:v>
                </c:pt>
                <c:pt idx="43">
                  <c:v>0.16771149103797325</c:v>
                </c:pt>
                <c:pt idx="44">
                  <c:v>0.17107687260732227</c:v>
                </c:pt>
                <c:pt idx="45">
                  <c:v>0.17533776988091587</c:v>
                </c:pt>
                <c:pt idx="46">
                  <c:v>0.18123058590701777</c:v>
                </c:pt>
                <c:pt idx="47">
                  <c:v>0.18872986728156135</c:v>
                </c:pt>
                <c:pt idx="48">
                  <c:v>0.19755189134015483</c:v>
                </c:pt>
                <c:pt idx="49">
                  <c:v>0.21043565230043168</c:v>
                </c:pt>
                <c:pt idx="50">
                  <c:v>0.22507714858742825</c:v>
                </c:pt>
                <c:pt idx="51">
                  <c:v>0.24154315206597285</c:v>
                </c:pt>
                <c:pt idx="52">
                  <c:v>0.2616745740881769</c:v>
                </c:pt>
                <c:pt idx="53">
                  <c:v>0.28579261787308408</c:v>
                </c:pt>
                <c:pt idx="54">
                  <c:v>0.31046609267199604</c:v>
                </c:pt>
                <c:pt idx="55">
                  <c:v>0.3415984939019292</c:v>
                </c:pt>
                <c:pt idx="56">
                  <c:v>0.37594731716808311</c:v>
                </c:pt>
                <c:pt idx="57">
                  <c:v>0.4103499994778394</c:v>
                </c:pt>
                <c:pt idx="58">
                  <c:v>0.44431071930205746</c:v>
                </c:pt>
                <c:pt idx="59">
                  <c:v>0.47762800582367726</c:v>
                </c:pt>
                <c:pt idx="60">
                  <c:v>0.50504929303921098</c:v>
                </c:pt>
                <c:pt idx="61">
                  <c:v>0.52859401269600903</c:v>
                </c:pt>
                <c:pt idx="62">
                  <c:v>0.54593662473598925</c:v>
                </c:pt>
                <c:pt idx="63">
                  <c:v>0.55971930288920346</c:v>
                </c:pt>
                <c:pt idx="64">
                  <c:v>0.57085374881175088</c:v>
                </c:pt>
                <c:pt idx="65">
                  <c:v>0.58050519700749914</c:v>
                </c:pt>
                <c:pt idx="66">
                  <c:v>0.58640140168648736</c:v>
                </c:pt>
                <c:pt idx="67">
                  <c:v>0.5929159328307797</c:v>
                </c:pt>
                <c:pt idx="68">
                  <c:v>0.59773952618479342</c:v>
                </c:pt>
                <c:pt idx="69">
                  <c:v>0.60123805357380122</c:v>
                </c:pt>
                <c:pt idx="70">
                  <c:v>0.61000300963719534</c:v>
                </c:pt>
                <c:pt idx="71">
                  <c:v>0.61808679512721165</c:v>
                </c:pt>
                <c:pt idx="72">
                  <c:v>0.62694576063658869</c:v>
                </c:pt>
                <c:pt idx="73">
                  <c:v>0.63632729749561812</c:v>
                </c:pt>
                <c:pt idx="74">
                  <c:v>0.6453241195655981</c:v>
                </c:pt>
                <c:pt idx="75">
                  <c:v>0.65495677614079495</c:v>
                </c:pt>
                <c:pt idx="76">
                  <c:v>0.66165506468933233</c:v>
                </c:pt>
                <c:pt idx="77">
                  <c:v>0.66736771733697764</c:v>
                </c:pt>
                <c:pt idx="78">
                  <c:v>0.67223541452173929</c:v>
                </c:pt>
                <c:pt idx="79">
                  <c:v>0.67584083850634302</c:v>
                </c:pt>
                <c:pt idx="80">
                  <c:v>0.67944831621996882</c:v>
                </c:pt>
              </c:numCache>
            </c:numRef>
          </c:val>
          <c:smooth val="0"/>
          <c:extLst>
            <c:ext xmlns:c16="http://schemas.microsoft.com/office/drawing/2014/chart" uri="{C3380CC4-5D6E-409C-BE32-E72D297353CC}">
              <c16:uniqueId val="{00000002-B2A3-3B47-9793-D0E2BE4FA524}"/>
            </c:ext>
          </c:extLst>
        </c:ser>
        <c:ser>
          <c:idx val="3"/>
          <c:order val="3"/>
          <c:tx>
            <c:strRef>
              <c:f>'normalised compared'!$A$41:$B$41</c:f>
              <c:strCache>
                <c:ptCount val="2"/>
                <c:pt idx="0">
                  <c:v>Public transfers inflows per capita</c:v>
                </c:pt>
                <c:pt idx="1">
                  <c:v>2004</c:v>
                </c:pt>
              </c:strCache>
            </c:strRef>
          </c:tx>
          <c:spPr>
            <a:ln w="22225" cap="rnd" cmpd="sng" algn="ctr">
              <a:solidFill>
                <a:schemeClr val="accent4"/>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compared'!$D$41:$CF$41</c:f>
              <c:numCache>
                <c:formatCode>General</c:formatCode>
                <c:ptCount val="81"/>
                <c:pt idx="0">
                  <c:v>0.24923343090370281</c:v>
                </c:pt>
                <c:pt idx="1">
                  <c:v>0.1042289318144808</c:v>
                </c:pt>
                <c:pt idx="2">
                  <c:v>0.10397664057561287</c:v>
                </c:pt>
                <c:pt idx="3">
                  <c:v>9.8901679824716343E-2</c:v>
                </c:pt>
                <c:pt idx="4">
                  <c:v>0.23381944406782199</c:v>
                </c:pt>
                <c:pt idx="5">
                  <c:v>0.23411951624117699</c:v>
                </c:pt>
                <c:pt idx="6">
                  <c:v>0.23627277724278484</c:v>
                </c:pt>
                <c:pt idx="7">
                  <c:v>0.23441618592396252</c:v>
                </c:pt>
                <c:pt idx="8">
                  <c:v>0.23503750132310486</c:v>
                </c:pt>
                <c:pt idx="9">
                  <c:v>0.23467058223906659</c:v>
                </c:pt>
                <c:pt idx="10">
                  <c:v>0.2552495669437167</c:v>
                </c:pt>
                <c:pt idx="11">
                  <c:v>0.24957708245122048</c:v>
                </c:pt>
                <c:pt idx="12">
                  <c:v>0.24503030680834859</c:v>
                </c:pt>
                <c:pt idx="13">
                  <c:v>0.23937351157792275</c:v>
                </c:pt>
                <c:pt idx="14">
                  <c:v>0.24253652180105967</c:v>
                </c:pt>
                <c:pt idx="15">
                  <c:v>0.23899171089371696</c:v>
                </c:pt>
                <c:pt idx="16">
                  <c:v>0.2481729192723644</c:v>
                </c:pt>
                <c:pt idx="17">
                  <c:v>0.21418334448972187</c:v>
                </c:pt>
                <c:pt idx="18">
                  <c:v>0.19376216317345332</c:v>
                </c:pt>
                <c:pt idx="19">
                  <c:v>0.21896581993386149</c:v>
                </c:pt>
                <c:pt idx="20">
                  <c:v>0.23161354756816199</c:v>
                </c:pt>
                <c:pt idx="21">
                  <c:v>0.23267741013718246</c:v>
                </c:pt>
                <c:pt idx="22">
                  <c:v>0.22611723647626336</c:v>
                </c:pt>
                <c:pt idx="23">
                  <c:v>0.21841198726434721</c:v>
                </c:pt>
                <c:pt idx="24">
                  <c:v>0.18868647208998507</c:v>
                </c:pt>
                <c:pt idx="25">
                  <c:v>0.17194061640770175</c:v>
                </c:pt>
                <c:pt idx="26">
                  <c:v>0.15405430774999301</c:v>
                </c:pt>
                <c:pt idx="27">
                  <c:v>0.14932443343531387</c:v>
                </c:pt>
                <c:pt idx="28">
                  <c:v>0.14674773420076359</c:v>
                </c:pt>
                <c:pt idx="29">
                  <c:v>0.14567175670320029</c:v>
                </c:pt>
                <c:pt idx="30">
                  <c:v>0.13692501028325446</c:v>
                </c:pt>
                <c:pt idx="31">
                  <c:v>0.13843946227258999</c:v>
                </c:pt>
                <c:pt idx="32">
                  <c:v>0.14054062908146359</c:v>
                </c:pt>
                <c:pt idx="33">
                  <c:v>0.14300136009577069</c:v>
                </c:pt>
                <c:pt idx="34">
                  <c:v>0.14632598002881009</c:v>
                </c:pt>
                <c:pt idx="35">
                  <c:v>0.1494666334831041</c:v>
                </c:pt>
                <c:pt idx="36">
                  <c:v>0.15289290711798073</c:v>
                </c:pt>
                <c:pt idx="37">
                  <c:v>0.15509845993172461</c:v>
                </c:pt>
                <c:pt idx="38">
                  <c:v>0.15660241231632299</c:v>
                </c:pt>
                <c:pt idx="39">
                  <c:v>0.15769868446723256</c:v>
                </c:pt>
                <c:pt idx="40">
                  <c:v>0.15946052157898358</c:v>
                </c:pt>
                <c:pt idx="41">
                  <c:v>0.16092922897288495</c:v>
                </c:pt>
                <c:pt idx="42">
                  <c:v>0.16401820924969193</c:v>
                </c:pt>
                <c:pt idx="43">
                  <c:v>0.16853322831391532</c:v>
                </c:pt>
                <c:pt idx="44">
                  <c:v>0.17427499988709919</c:v>
                </c:pt>
                <c:pt idx="45">
                  <c:v>0.18031474714954979</c:v>
                </c:pt>
                <c:pt idx="46">
                  <c:v>0.18777666673286059</c:v>
                </c:pt>
                <c:pt idx="47">
                  <c:v>0.19659291503719159</c:v>
                </c:pt>
                <c:pt idx="48">
                  <c:v>0.2072549285539875</c:v>
                </c:pt>
                <c:pt idx="49">
                  <c:v>0.21977117914108038</c:v>
                </c:pt>
                <c:pt idx="50">
                  <c:v>0.23539844027220283</c:v>
                </c:pt>
                <c:pt idx="51">
                  <c:v>0.25639684208457691</c:v>
                </c:pt>
                <c:pt idx="52">
                  <c:v>0.28325821630845077</c:v>
                </c:pt>
                <c:pt idx="53">
                  <c:v>0.3157161719902481</c:v>
                </c:pt>
                <c:pt idx="54">
                  <c:v>0.35201930288577188</c:v>
                </c:pt>
                <c:pt idx="55">
                  <c:v>0.39287300715354057</c:v>
                </c:pt>
                <c:pt idx="56">
                  <c:v>0.43412865210019902</c:v>
                </c:pt>
                <c:pt idx="57">
                  <c:v>0.47289143999154204</c:v>
                </c:pt>
                <c:pt idx="58">
                  <c:v>0.50686730170613181</c:v>
                </c:pt>
                <c:pt idx="59">
                  <c:v>0.53818801787581938</c:v>
                </c:pt>
                <c:pt idx="60">
                  <c:v>0.56422349765898683</c:v>
                </c:pt>
                <c:pt idx="61">
                  <c:v>0.58566176589109342</c:v>
                </c:pt>
                <c:pt idx="62">
                  <c:v>0.60297838077425936</c:v>
                </c:pt>
                <c:pt idx="63">
                  <c:v>0.61837138558496174</c:v>
                </c:pt>
                <c:pt idx="64">
                  <c:v>0.63083034372983915</c:v>
                </c:pt>
                <c:pt idx="65">
                  <c:v>0.64107445235694205</c:v>
                </c:pt>
                <c:pt idx="66">
                  <c:v>0.64906989277212501</c:v>
                </c:pt>
                <c:pt idx="67">
                  <c:v>0.6568654454584989</c:v>
                </c:pt>
                <c:pt idx="68">
                  <c:v>0.66234874803847277</c:v>
                </c:pt>
                <c:pt idx="69">
                  <c:v>0.66460820798815845</c:v>
                </c:pt>
                <c:pt idx="70">
                  <c:v>0.66840607483553238</c:v>
                </c:pt>
                <c:pt idx="71">
                  <c:v>0.6733174153139172</c:v>
                </c:pt>
                <c:pt idx="72">
                  <c:v>0.6765481316625277</c:v>
                </c:pt>
                <c:pt idx="73">
                  <c:v>0.67869094461228574</c:v>
                </c:pt>
                <c:pt idx="74">
                  <c:v>0.68035789004259906</c:v>
                </c:pt>
                <c:pt idx="75">
                  <c:v>0.69868679742307327</c:v>
                </c:pt>
                <c:pt idx="76">
                  <c:v>0.70255848800522758</c:v>
                </c:pt>
                <c:pt idx="77">
                  <c:v>0.7052406816317276</c:v>
                </c:pt>
                <c:pt idx="78">
                  <c:v>0.7044336383635198</c:v>
                </c:pt>
                <c:pt idx="79">
                  <c:v>0.70072512985433422</c:v>
                </c:pt>
                <c:pt idx="80">
                  <c:v>0.69702486980713529</c:v>
                </c:pt>
              </c:numCache>
            </c:numRef>
          </c:val>
          <c:smooth val="0"/>
          <c:extLst>
            <c:ext xmlns:c16="http://schemas.microsoft.com/office/drawing/2014/chart" uri="{C3380CC4-5D6E-409C-BE32-E72D297353CC}">
              <c16:uniqueId val="{00000003-B2A3-3B47-9793-D0E2BE4FA524}"/>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Labour Income aggregate</a:t>
            </a:r>
          </a:p>
        </c:rich>
      </c:tx>
      <c:layout>
        <c:manualLayout>
          <c:xMode val="edge"/>
          <c:yMode val="edge"/>
          <c:x val="0.27987489063867016"/>
          <c:y val="0"/>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lineChart>
        <c:grouping val="standard"/>
        <c:varyColors val="0"/>
        <c:ser>
          <c:idx val="0"/>
          <c:order val="0"/>
          <c:tx>
            <c:strRef>
              <c:f>'normalised compared'!$A$10:$B$10</c:f>
              <c:strCache>
                <c:ptCount val="2"/>
                <c:pt idx="0">
                  <c:v>Labour income aggregate</c:v>
                </c:pt>
                <c:pt idx="1">
                  <c:v>2016</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compared'!$D$10:$CE$10</c:f>
              <c:numCache>
                <c:formatCode>General</c:formatCode>
                <c:ptCount val="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2.8022047798372434E-3</c:v>
                </c:pt>
                <c:pt idx="16">
                  <c:v>8.8789856032478343E-3</c:v>
                </c:pt>
                <c:pt idx="17">
                  <c:v>2.0880673586702429E-2</c:v>
                </c:pt>
                <c:pt idx="18">
                  <c:v>4.3883359997660382E-2</c:v>
                </c:pt>
                <c:pt idx="19">
                  <c:v>7.8289691808628104E-2</c:v>
                </c:pt>
                <c:pt idx="20">
                  <c:v>0.12578828191575725</c:v>
                </c:pt>
                <c:pt idx="21">
                  <c:v>0.18119883576585552</c:v>
                </c:pt>
                <c:pt idx="22">
                  <c:v>0.25091732161751962</c:v>
                </c:pt>
                <c:pt idx="23">
                  <c:v>0.32349019271645651</c:v>
                </c:pt>
                <c:pt idx="24">
                  <c:v>0.40591718026173035</c:v>
                </c:pt>
                <c:pt idx="25">
                  <c:v>0.49737636324668094</c:v>
                </c:pt>
                <c:pt idx="26">
                  <c:v>0.57555312799882086</c:v>
                </c:pt>
                <c:pt idx="27">
                  <c:v>0.64946103211399708</c:v>
                </c:pt>
                <c:pt idx="28">
                  <c:v>0.73250335319556981</c:v>
                </c:pt>
                <c:pt idx="29">
                  <c:v>0.80054362521983224</c:v>
                </c:pt>
                <c:pt idx="30">
                  <c:v>0.8905869855696944</c:v>
                </c:pt>
                <c:pt idx="31">
                  <c:v>0.99199373196074037</c:v>
                </c:pt>
                <c:pt idx="32">
                  <c:v>1.0622869577162755</c:v>
                </c:pt>
                <c:pt idx="33">
                  <c:v>1.126740607971872</c:v>
                </c:pt>
                <c:pt idx="34">
                  <c:v>1.1178274631964864</c:v>
                </c:pt>
                <c:pt idx="35">
                  <c:v>1.0894051328060745</c:v>
                </c:pt>
                <c:pt idx="36">
                  <c:v>1.1282992371521046</c:v>
                </c:pt>
                <c:pt idx="37">
                  <c:v>1.1352141974170984</c:v>
                </c:pt>
                <c:pt idx="38">
                  <c:v>1.1189461138361358</c:v>
                </c:pt>
                <c:pt idx="39">
                  <c:v>1.1179341129250622</c:v>
                </c:pt>
                <c:pt idx="40">
                  <c:v>1.1279930164590044</c:v>
                </c:pt>
                <c:pt idx="41">
                  <c:v>1.0886568533167342</c:v>
                </c:pt>
                <c:pt idx="42">
                  <c:v>1.0452255100064163</c:v>
                </c:pt>
                <c:pt idx="43">
                  <c:v>0.99168166271534741</c:v>
                </c:pt>
                <c:pt idx="44">
                  <c:v>0.94472344941451747</c:v>
                </c:pt>
                <c:pt idx="45">
                  <c:v>0.88984460884507421</c:v>
                </c:pt>
                <c:pt idx="46">
                  <c:v>0.84285011494449802</c:v>
                </c:pt>
                <c:pt idx="47">
                  <c:v>0.79381510818412304</c:v>
                </c:pt>
                <c:pt idx="48">
                  <c:v>0.76190896375272898</c:v>
                </c:pt>
                <c:pt idx="49">
                  <c:v>0.73406617181001521</c:v>
                </c:pt>
                <c:pt idx="50">
                  <c:v>0.71923124155489437</c:v>
                </c:pt>
                <c:pt idx="51">
                  <c:v>0.70586360561323125</c:v>
                </c:pt>
                <c:pt idx="52">
                  <c:v>0.69395131030769053</c:v>
                </c:pt>
                <c:pt idx="53">
                  <c:v>0.6797136935788316</c:v>
                </c:pt>
                <c:pt idx="54">
                  <c:v>0.6573345895917172</c:v>
                </c:pt>
                <c:pt idx="55">
                  <c:v>0.64851361596938129</c:v>
                </c:pt>
                <c:pt idx="56">
                  <c:v>0.65144400061380914</c:v>
                </c:pt>
                <c:pt idx="57">
                  <c:v>0.65457791922650976</c:v>
                </c:pt>
                <c:pt idx="58">
                  <c:v>0.62688293478016577</c:v>
                </c:pt>
                <c:pt idx="59">
                  <c:v>0.57315863488641838</c:v>
                </c:pt>
                <c:pt idx="60">
                  <c:v>0.50212220868463764</c:v>
                </c:pt>
                <c:pt idx="61">
                  <c:v>0.43460194504094596</c:v>
                </c:pt>
                <c:pt idx="62">
                  <c:v>0.35032843888454684</c:v>
                </c:pt>
                <c:pt idx="63">
                  <c:v>0.28501099302674776</c:v>
                </c:pt>
                <c:pt idx="64">
                  <c:v>0.22778503182815901</c:v>
                </c:pt>
                <c:pt idx="65">
                  <c:v>0.17811844467692825</c:v>
                </c:pt>
                <c:pt idx="66">
                  <c:v>0.13350539914987319</c:v>
                </c:pt>
                <c:pt idx="67">
                  <c:v>9.9527080820393632E-2</c:v>
                </c:pt>
                <c:pt idx="68">
                  <c:v>7.6459092915343002E-2</c:v>
                </c:pt>
                <c:pt idx="69">
                  <c:v>5.7929557187378654E-2</c:v>
                </c:pt>
                <c:pt idx="70">
                  <c:v>4.365205504812178E-2</c:v>
                </c:pt>
                <c:pt idx="71">
                  <c:v>2.6979962354052457E-2</c:v>
                </c:pt>
                <c:pt idx="72">
                  <c:v>2.2620311133532217E-2</c:v>
                </c:pt>
                <c:pt idx="73">
                  <c:v>1.8873759351943298E-2</c:v>
                </c:pt>
                <c:pt idx="74">
                  <c:v>1.5991488684198703E-2</c:v>
                </c:pt>
                <c:pt idx="75">
                  <c:v>1.4368833658449974E-2</c:v>
                </c:pt>
                <c:pt idx="76">
                  <c:v>1.1904268594941309E-2</c:v>
                </c:pt>
                <c:pt idx="77">
                  <c:v>9.0400805546219931E-3</c:v>
                </c:pt>
                <c:pt idx="78">
                  <c:v>5.8057775394826346E-3</c:v>
                </c:pt>
                <c:pt idx="79">
                  <c:v>2.179900012140675E-3</c:v>
                </c:pt>
              </c:numCache>
            </c:numRef>
          </c:val>
          <c:smooth val="0"/>
          <c:extLst>
            <c:ext xmlns:c16="http://schemas.microsoft.com/office/drawing/2014/chart" uri="{C3380CC4-5D6E-409C-BE32-E72D297353CC}">
              <c16:uniqueId val="{00000000-810F-B743-8128-8CFFF4BD77F0}"/>
            </c:ext>
          </c:extLst>
        </c:ser>
        <c:ser>
          <c:idx val="1"/>
          <c:order val="1"/>
          <c:tx>
            <c:strRef>
              <c:f>'normalised compared'!$A$11:$B$11</c:f>
              <c:strCache>
                <c:ptCount val="2"/>
                <c:pt idx="0">
                  <c:v>Labour income aggregate</c:v>
                </c:pt>
                <c:pt idx="1">
                  <c:v>2012</c:v>
                </c:pt>
              </c:strCache>
            </c:strRef>
          </c:tx>
          <c:spPr>
            <a:ln w="22225" cap="rnd" cmpd="sng" algn="ctr">
              <a:solidFill>
                <a:schemeClr val="accent2"/>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compared'!$D$11:$CE$11</c:f>
              <c:numCache>
                <c:formatCode>General</c:formatCode>
                <c:ptCount val="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3.4971686848646638E-3</c:v>
                </c:pt>
                <c:pt idx="16">
                  <c:v>7.9320507247994335E-3</c:v>
                </c:pt>
                <c:pt idx="17">
                  <c:v>1.9426021471033606E-2</c:v>
                </c:pt>
                <c:pt idx="18">
                  <c:v>4.4214891939495869E-2</c:v>
                </c:pt>
                <c:pt idx="19">
                  <c:v>8.2982372510064448E-2</c:v>
                </c:pt>
                <c:pt idx="20">
                  <c:v>0.13695482982269799</c:v>
                </c:pt>
                <c:pt idx="21">
                  <c:v>0.21427987491855313</c:v>
                </c:pt>
                <c:pt idx="22">
                  <c:v>0.29890759750577772</c:v>
                </c:pt>
                <c:pt idx="23">
                  <c:v>0.38404030214939777</c:v>
                </c:pt>
                <c:pt idx="24">
                  <c:v>0.48655045955747528</c:v>
                </c:pt>
                <c:pt idx="25">
                  <c:v>0.58769143231205867</c:v>
                </c:pt>
                <c:pt idx="26">
                  <c:v>0.70838265112062526</c:v>
                </c:pt>
                <c:pt idx="27">
                  <c:v>0.84622426417523156</c:v>
                </c:pt>
                <c:pt idx="28">
                  <c:v>0.96410884744880443</c:v>
                </c:pt>
                <c:pt idx="29">
                  <c:v>1.0739771971331231</c:v>
                </c:pt>
                <c:pt idx="30">
                  <c:v>1.106926468269424</c:v>
                </c:pt>
                <c:pt idx="31">
                  <c:v>1.1024745466673345</c:v>
                </c:pt>
                <c:pt idx="32">
                  <c:v>1.1519857448361648</c:v>
                </c:pt>
                <c:pt idx="33">
                  <c:v>1.1667635290243608</c:v>
                </c:pt>
                <c:pt idx="34">
                  <c:v>1.1453905393115225</c:v>
                </c:pt>
                <c:pt idx="35">
                  <c:v>1.1429425046454724</c:v>
                </c:pt>
                <c:pt idx="36">
                  <c:v>1.1629595172842087</c:v>
                </c:pt>
                <c:pt idx="37">
                  <c:v>1.1348341422427719</c:v>
                </c:pt>
                <c:pt idx="38">
                  <c:v>1.0984010028738984</c:v>
                </c:pt>
                <c:pt idx="39">
                  <c:v>1.0586301017464834</c:v>
                </c:pt>
                <c:pt idx="40">
                  <c:v>1.018022091501539</c:v>
                </c:pt>
                <c:pt idx="41">
                  <c:v>0.96584287145670045</c:v>
                </c:pt>
                <c:pt idx="42">
                  <c:v>0.92593764520137067</c:v>
                </c:pt>
                <c:pt idx="43">
                  <c:v>0.88249116119680293</c:v>
                </c:pt>
                <c:pt idx="44">
                  <c:v>0.85478187871233968</c:v>
                </c:pt>
                <c:pt idx="45">
                  <c:v>0.83266120845304847</c:v>
                </c:pt>
                <c:pt idx="46">
                  <c:v>0.82336736045607295</c:v>
                </c:pt>
                <c:pt idx="47">
                  <c:v>0.81379456700568042</c:v>
                </c:pt>
                <c:pt idx="48">
                  <c:v>0.80873229115799927</c:v>
                </c:pt>
                <c:pt idx="49">
                  <c:v>0.80306082795680811</c:v>
                </c:pt>
                <c:pt idx="50">
                  <c:v>0.78646393875739473</c:v>
                </c:pt>
                <c:pt idx="51">
                  <c:v>0.7889562415683592</c:v>
                </c:pt>
                <c:pt idx="52">
                  <c:v>0.80428136724957389</c:v>
                </c:pt>
                <c:pt idx="53">
                  <c:v>0.82193622203424488</c:v>
                </c:pt>
                <c:pt idx="54">
                  <c:v>0.80683841449108284</c:v>
                </c:pt>
                <c:pt idx="55">
                  <c:v>0.77306289261671712</c:v>
                </c:pt>
                <c:pt idx="56">
                  <c:v>0.70906735317157177</c:v>
                </c:pt>
                <c:pt idx="57">
                  <c:v>0.6480934943242439</c:v>
                </c:pt>
                <c:pt idx="58">
                  <c:v>0.55361108447143503</c:v>
                </c:pt>
                <c:pt idx="59">
                  <c:v>0.47817554486322805</c:v>
                </c:pt>
                <c:pt idx="60">
                  <c:v>0.39829454429139061</c:v>
                </c:pt>
                <c:pt idx="61">
                  <c:v>0.3311943279660311</c:v>
                </c:pt>
                <c:pt idx="62">
                  <c:v>0.27054454691902197</c:v>
                </c:pt>
                <c:pt idx="63">
                  <c:v>0.22060722525403192</c:v>
                </c:pt>
                <c:pt idx="64">
                  <c:v>0.18433770763026552</c:v>
                </c:pt>
                <c:pt idx="65">
                  <c:v>0.1484364503038732</c:v>
                </c:pt>
                <c:pt idx="66">
                  <c:v>0.11017643762444028</c:v>
                </c:pt>
                <c:pt idx="67">
                  <c:v>6.4243658588608213E-2</c:v>
                </c:pt>
                <c:pt idx="68">
                  <c:v>5.2031899246002586E-2</c:v>
                </c:pt>
                <c:pt idx="69">
                  <c:v>4.0380835335902455E-2</c:v>
                </c:pt>
                <c:pt idx="70">
                  <c:v>3.205927281680318E-2</c:v>
                </c:pt>
                <c:pt idx="71">
                  <c:v>3.0974984241204973E-2</c:v>
                </c:pt>
                <c:pt idx="72">
                  <c:v>2.8846539126511622E-2</c:v>
                </c:pt>
                <c:pt idx="73">
                  <c:v>2.5811993171909305E-2</c:v>
                </c:pt>
                <c:pt idx="74">
                  <c:v>2.198453547866918E-2</c:v>
                </c:pt>
                <c:pt idx="75">
                  <c:v>1.7672947645416985E-2</c:v>
                </c:pt>
                <c:pt idx="76">
                  <c:v>1.3018522812239725E-2</c:v>
                </c:pt>
                <c:pt idx="77">
                  <c:v>8.657313519766249E-3</c:v>
                </c:pt>
                <c:pt idx="78">
                  <c:v>4.6329957324945754E-3</c:v>
                </c:pt>
                <c:pt idx="79">
                  <c:v>1.787532199365756E-3</c:v>
                </c:pt>
              </c:numCache>
            </c:numRef>
          </c:val>
          <c:smooth val="0"/>
          <c:extLst>
            <c:ext xmlns:c16="http://schemas.microsoft.com/office/drawing/2014/chart" uri="{C3380CC4-5D6E-409C-BE32-E72D297353CC}">
              <c16:uniqueId val="{00000001-810F-B743-8128-8CFFF4BD77F0}"/>
            </c:ext>
          </c:extLst>
        </c:ser>
        <c:ser>
          <c:idx val="2"/>
          <c:order val="2"/>
          <c:tx>
            <c:strRef>
              <c:f>'normalised compared'!$A$12:$B$12</c:f>
              <c:strCache>
                <c:ptCount val="2"/>
                <c:pt idx="0">
                  <c:v>Labour income aggregate</c:v>
                </c:pt>
                <c:pt idx="1">
                  <c:v>2008</c:v>
                </c:pt>
              </c:strCache>
            </c:strRef>
          </c:tx>
          <c:spPr>
            <a:ln w="22225" cap="rnd" cmpd="sng" algn="ctr">
              <a:solidFill>
                <a:schemeClr val="accent3"/>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compared'!$D$12:$CE$12</c:f>
              <c:numCache>
                <c:formatCode>General</c:formatCode>
                <c:ptCount val="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6.1540710599626612E-3</c:v>
                </c:pt>
                <c:pt idx="16">
                  <c:v>1.5013652979237003E-2</c:v>
                </c:pt>
                <c:pt idx="17">
                  <c:v>3.5328765085507044E-2</c:v>
                </c:pt>
                <c:pt idx="18">
                  <c:v>6.8832923386027936E-2</c:v>
                </c:pt>
                <c:pt idx="19">
                  <c:v>0.11642946839228638</c:v>
                </c:pt>
                <c:pt idx="20">
                  <c:v>0.18173577237483854</c:v>
                </c:pt>
                <c:pt idx="21">
                  <c:v>0.26250270838051976</c:v>
                </c:pt>
                <c:pt idx="22">
                  <c:v>0.36485919284415186</c:v>
                </c:pt>
                <c:pt idx="23">
                  <c:v>0.4916024817136242</c:v>
                </c:pt>
                <c:pt idx="24">
                  <c:v>0.61168380956510149</c:v>
                </c:pt>
                <c:pt idx="25">
                  <c:v>0.73282831028012552</c:v>
                </c:pt>
                <c:pt idx="26">
                  <c:v>0.8019009437934691</c:v>
                </c:pt>
                <c:pt idx="27">
                  <c:v>0.85361293439856456</c:v>
                </c:pt>
                <c:pt idx="28">
                  <c:v>0.95241383995170992</c:v>
                </c:pt>
                <c:pt idx="29">
                  <c:v>1.0115675375870281</c:v>
                </c:pt>
                <c:pt idx="30">
                  <c:v>1.0428362104015723</c:v>
                </c:pt>
                <c:pt idx="31">
                  <c:v>1.0823522966586567</c:v>
                </c:pt>
                <c:pt idx="32">
                  <c:v>1.1384160206137557</c:v>
                </c:pt>
                <c:pt idx="33">
                  <c:v>1.1412255936958815</c:v>
                </c:pt>
                <c:pt idx="34">
                  <c:v>1.1335212169204725</c:v>
                </c:pt>
                <c:pt idx="35">
                  <c:v>1.1156194159260613</c:v>
                </c:pt>
                <c:pt idx="36">
                  <c:v>1.0914637042685713</c:v>
                </c:pt>
                <c:pt idx="37">
                  <c:v>1.0406645843707054</c:v>
                </c:pt>
                <c:pt idx="38">
                  <c:v>1.006506329734318</c:v>
                </c:pt>
                <c:pt idx="39">
                  <c:v>0.95409778371841292</c:v>
                </c:pt>
                <c:pt idx="40">
                  <c:v>0.9277290929162787</c:v>
                </c:pt>
                <c:pt idx="41">
                  <c:v>0.90854994936259748</c:v>
                </c:pt>
                <c:pt idx="42">
                  <c:v>0.90744650995001841</c:v>
                </c:pt>
                <c:pt idx="43">
                  <c:v>0.9151515697711643</c:v>
                </c:pt>
                <c:pt idx="44">
                  <c:v>0.9180219843145524</c:v>
                </c:pt>
                <c:pt idx="45">
                  <c:v>0.92027636120711698</c:v>
                </c:pt>
                <c:pt idx="46">
                  <c:v>0.90486595530860592</c:v>
                </c:pt>
                <c:pt idx="47">
                  <c:v>0.92001180051114939</c:v>
                </c:pt>
                <c:pt idx="48">
                  <c:v>0.95144051965085685</c:v>
                </c:pt>
                <c:pt idx="49">
                  <c:v>0.97980310069924903</c:v>
                </c:pt>
                <c:pt idx="50">
                  <c:v>0.98473209846989773</c:v>
                </c:pt>
                <c:pt idx="51">
                  <c:v>0.95686202860891933</c:v>
                </c:pt>
                <c:pt idx="52">
                  <c:v>0.8923554980557884</c:v>
                </c:pt>
                <c:pt idx="53">
                  <c:v>0.83910237403012899</c:v>
                </c:pt>
                <c:pt idx="54">
                  <c:v>0.74971088789064633</c:v>
                </c:pt>
                <c:pt idx="55">
                  <c:v>0.67583660299221537</c:v>
                </c:pt>
                <c:pt idx="56">
                  <c:v>0.60175196173074741</c:v>
                </c:pt>
                <c:pt idx="57">
                  <c:v>0.52908585313661116</c:v>
                </c:pt>
                <c:pt idx="58">
                  <c:v>0.4432534494847673</c:v>
                </c:pt>
                <c:pt idx="59">
                  <c:v>0.35699480835399261</c:v>
                </c:pt>
                <c:pt idx="60">
                  <c:v>0.2890963358265754</c:v>
                </c:pt>
                <c:pt idx="61">
                  <c:v>0.21998531000043367</c:v>
                </c:pt>
                <c:pt idx="62">
                  <c:v>0.15926594714057685</c:v>
                </c:pt>
                <c:pt idx="63">
                  <c:v>9.3557888241397089E-2</c:v>
                </c:pt>
                <c:pt idx="64">
                  <c:v>7.3722699941757563E-2</c:v>
                </c:pt>
                <c:pt idx="65">
                  <c:v>5.6920977009328577E-2</c:v>
                </c:pt>
                <c:pt idx="66">
                  <c:v>4.2946789379378215E-2</c:v>
                </c:pt>
                <c:pt idx="67">
                  <c:v>3.6328438231049073E-2</c:v>
                </c:pt>
                <c:pt idx="68">
                  <c:v>3.0261820487885501E-2</c:v>
                </c:pt>
                <c:pt idx="69">
                  <c:v>2.4319576519682057E-2</c:v>
                </c:pt>
                <c:pt idx="70">
                  <c:v>2.1170610872201706E-2</c:v>
                </c:pt>
                <c:pt idx="71">
                  <c:v>1.9841435505597346E-2</c:v>
                </c:pt>
                <c:pt idx="72">
                  <c:v>1.7298957063516703E-2</c:v>
                </c:pt>
                <c:pt idx="73">
                  <c:v>1.4021399883542573E-2</c:v>
                </c:pt>
                <c:pt idx="74">
                  <c:v>1.1201769496913889E-2</c:v>
                </c:pt>
                <c:pt idx="75">
                  <c:v>7.6728764855618558E-3</c:v>
                </c:pt>
                <c:pt idx="76">
                  <c:v>5.242489386701161E-3</c:v>
                </c:pt>
                <c:pt idx="77">
                  <c:v>3.7204831424026978E-3</c:v>
                </c:pt>
                <c:pt idx="78">
                  <c:v>3.0868776946480999E-3</c:v>
                </c:pt>
                <c:pt idx="79">
                  <c:v>2.2981388839733341E-3</c:v>
                </c:pt>
              </c:numCache>
            </c:numRef>
          </c:val>
          <c:smooth val="0"/>
          <c:extLst>
            <c:ext xmlns:c16="http://schemas.microsoft.com/office/drawing/2014/chart" uri="{C3380CC4-5D6E-409C-BE32-E72D297353CC}">
              <c16:uniqueId val="{00000002-810F-B743-8128-8CFFF4BD77F0}"/>
            </c:ext>
          </c:extLst>
        </c:ser>
        <c:ser>
          <c:idx val="3"/>
          <c:order val="3"/>
          <c:tx>
            <c:strRef>
              <c:f>'normalised compared'!$A$13:$B$13</c:f>
              <c:strCache>
                <c:ptCount val="2"/>
                <c:pt idx="0">
                  <c:v>Labour income aggregate</c:v>
                </c:pt>
                <c:pt idx="1">
                  <c:v>2004</c:v>
                </c:pt>
              </c:strCache>
            </c:strRef>
          </c:tx>
          <c:spPr>
            <a:ln w="22225" cap="rnd" cmpd="sng" algn="ctr">
              <a:solidFill>
                <a:schemeClr val="accent4"/>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compared'!$D$13:$CE$13</c:f>
              <c:numCache>
                <c:formatCode>General</c:formatCode>
                <c:ptCount val="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5.625628746245598E-3</c:v>
                </c:pt>
                <c:pt idx="16">
                  <c:v>1.2291594230441948E-2</c:v>
                </c:pt>
                <c:pt idx="17">
                  <c:v>2.5831537433719364E-2</c:v>
                </c:pt>
                <c:pt idx="18">
                  <c:v>5.1863352207558097E-2</c:v>
                </c:pt>
                <c:pt idx="19">
                  <c:v>9.6497645744759469E-2</c:v>
                </c:pt>
                <c:pt idx="20">
                  <c:v>0.15617685504585577</c:v>
                </c:pt>
                <c:pt idx="21">
                  <c:v>0.23427001829320285</c:v>
                </c:pt>
                <c:pt idx="22">
                  <c:v>0.31578137014869073</c:v>
                </c:pt>
                <c:pt idx="23">
                  <c:v>0.40399973051244265</c:v>
                </c:pt>
                <c:pt idx="24">
                  <c:v>0.51950214263659977</c:v>
                </c:pt>
                <c:pt idx="25">
                  <c:v>0.62407321247877379</c:v>
                </c:pt>
                <c:pt idx="26">
                  <c:v>0.7198868301817497</c:v>
                </c:pt>
                <c:pt idx="27">
                  <c:v>0.80659413228188825</c:v>
                </c:pt>
                <c:pt idx="28">
                  <c:v>0.89554957872540863</c:v>
                </c:pt>
                <c:pt idx="29">
                  <c:v>0.9411370286585764</c:v>
                </c:pt>
                <c:pt idx="30">
                  <c:v>0.96655364341435945</c:v>
                </c:pt>
                <c:pt idx="31">
                  <c:v>0.96929941555738663</c:v>
                </c:pt>
                <c:pt idx="32">
                  <c:v>0.97978677263551528</c:v>
                </c:pt>
                <c:pt idx="33">
                  <c:v>0.9637897084014726</c:v>
                </c:pt>
                <c:pt idx="34">
                  <c:v>0.95948528752509588</c:v>
                </c:pt>
                <c:pt idx="35">
                  <c:v>0.93471037375895161</c:v>
                </c:pt>
                <c:pt idx="36">
                  <c:v>0.92786130845924686</c:v>
                </c:pt>
                <c:pt idx="37">
                  <c:v>0.91440647294198985</c:v>
                </c:pt>
                <c:pt idx="38">
                  <c:v>0.92536760405395868</c:v>
                </c:pt>
                <c:pt idx="39">
                  <c:v>0.94131312619326624</c:v>
                </c:pt>
                <c:pt idx="40">
                  <c:v>0.95879222446876933</c:v>
                </c:pt>
                <c:pt idx="41">
                  <c:v>0.98156921278206821</c:v>
                </c:pt>
                <c:pt idx="42">
                  <c:v>0.98821872005824452</c:v>
                </c:pt>
                <c:pt idx="43">
                  <c:v>1.0118205903262028</c:v>
                </c:pt>
                <c:pt idx="44">
                  <c:v>1.0620919425284883</c:v>
                </c:pt>
                <c:pt idx="45">
                  <c:v>1.111209783981322</c:v>
                </c:pt>
                <c:pt idx="46">
                  <c:v>1.1308349161239521</c:v>
                </c:pt>
                <c:pt idx="47">
                  <c:v>1.1227310763571263</c:v>
                </c:pt>
                <c:pt idx="48">
                  <c:v>1.0875921493497667</c:v>
                </c:pt>
                <c:pt idx="49">
                  <c:v>1.0625656710828164</c:v>
                </c:pt>
                <c:pt idx="50">
                  <c:v>0.9802405149107607</c:v>
                </c:pt>
                <c:pt idx="51">
                  <c:v>0.92717196755775355</c:v>
                </c:pt>
                <c:pt idx="52">
                  <c:v>0.86759701698783553</c:v>
                </c:pt>
                <c:pt idx="53">
                  <c:v>0.794815610803426</c:v>
                </c:pt>
                <c:pt idx="54">
                  <c:v>0.704110154970782</c:v>
                </c:pt>
                <c:pt idx="55">
                  <c:v>0.61095387631343923</c:v>
                </c:pt>
                <c:pt idx="56">
                  <c:v>0.53206599068675942</c:v>
                </c:pt>
                <c:pt idx="57">
                  <c:v>0.44068001492562148</c:v>
                </c:pt>
                <c:pt idx="58">
                  <c:v>0.35448048721804282</c:v>
                </c:pt>
                <c:pt idx="59">
                  <c:v>0.22402352670728404</c:v>
                </c:pt>
                <c:pt idx="60">
                  <c:v>0.18974703978128993</c:v>
                </c:pt>
                <c:pt idx="61">
                  <c:v>0.15730089491930824</c:v>
                </c:pt>
                <c:pt idx="62">
                  <c:v>0.12884614678877435</c:v>
                </c:pt>
                <c:pt idx="63">
                  <c:v>0.11123323114805583</c:v>
                </c:pt>
                <c:pt idx="64">
                  <c:v>9.4986157201405227E-2</c:v>
                </c:pt>
                <c:pt idx="65">
                  <c:v>7.4663476854069169E-2</c:v>
                </c:pt>
                <c:pt idx="66">
                  <c:v>5.7342744938574747E-2</c:v>
                </c:pt>
                <c:pt idx="67">
                  <c:v>4.5040895869440024E-2</c:v>
                </c:pt>
                <c:pt idx="68">
                  <c:v>3.5939179737847715E-2</c:v>
                </c:pt>
                <c:pt idx="69">
                  <c:v>2.6150492678799958E-2</c:v>
                </c:pt>
                <c:pt idx="70">
                  <c:v>1.9560960125234169E-2</c:v>
                </c:pt>
                <c:pt idx="71">
                  <c:v>1.489240648405471E-2</c:v>
                </c:pt>
                <c:pt idx="72">
                  <c:v>1.1765969666917703E-2</c:v>
                </c:pt>
                <c:pt idx="73">
                  <c:v>8.5930278122085379E-3</c:v>
                </c:pt>
                <c:pt idx="74">
                  <c:v>6.829727427118122E-3</c:v>
                </c:pt>
                <c:pt idx="75">
                  <c:v>4.9049629037456969E-3</c:v>
                </c:pt>
                <c:pt idx="76">
                  <c:v>3.4054601189075005E-3</c:v>
                </c:pt>
                <c:pt idx="77">
                  <c:v>2.1021172723252922E-3</c:v>
                </c:pt>
                <c:pt idx="78">
                  <c:v>1.150063225934075E-3</c:v>
                </c:pt>
                <c:pt idx="79">
                  <c:v>7.4438504121676716E-3</c:v>
                </c:pt>
              </c:numCache>
            </c:numRef>
          </c:val>
          <c:smooth val="0"/>
          <c:extLst>
            <c:ext xmlns:c16="http://schemas.microsoft.com/office/drawing/2014/chart" uri="{C3380CC4-5D6E-409C-BE32-E72D297353CC}">
              <c16:uniqueId val="{00000003-810F-B743-8128-8CFFF4BD77F0}"/>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showDLblsOverMax val="0"/>
    <c:extLst/>
  </c:chart>
  <c:spPr>
    <a:solidFill>
      <a:schemeClr val="lt1"/>
    </a:solidFill>
    <a:ln w="9525" cap="flat" cmpd="sng" algn="ctr">
      <a:noFill/>
      <a:round/>
    </a:ln>
    <a:effectLst/>
  </c:spPr>
  <c:txPr>
    <a:bodyPr/>
    <a:lstStyle/>
    <a:p>
      <a:pPr>
        <a:defRPr/>
      </a:pPr>
      <a:endParaRPr lang="en-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Labour income per capita</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lineChart>
        <c:grouping val="standard"/>
        <c:varyColors val="0"/>
        <c:ser>
          <c:idx val="0"/>
          <c:order val="0"/>
          <c:tx>
            <c:strRef>
              <c:f>'normalised compared'!$A$14:$B$14</c:f>
              <c:strCache>
                <c:ptCount val="2"/>
                <c:pt idx="0">
                  <c:v>Labour income per capita</c:v>
                </c:pt>
                <c:pt idx="1">
                  <c:v>2016</c:v>
                </c:pt>
              </c:strCache>
            </c:strRef>
          </c:tx>
          <c:spPr>
            <a:ln w="22225" cap="rnd" cmpd="sng" algn="ctr">
              <a:solidFill>
                <a:schemeClr val="accent1"/>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compared'!$D$14:$CF$14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4.4098903406346972E-3</c:v>
                </c:pt>
                <c:pt idx="16">
                  <c:v>1.3602798399769184E-2</c:v>
                </c:pt>
                <c:pt idx="17">
                  <c:v>3.1724604259628857E-2</c:v>
                </c:pt>
                <c:pt idx="18">
                  <c:v>6.4794077934403158E-2</c:v>
                </c:pt>
                <c:pt idx="19">
                  <c:v>0.11103341842681486</c:v>
                </c:pt>
                <c:pt idx="20">
                  <c:v>0.1715196462634368</c:v>
                </c:pt>
                <c:pt idx="21">
                  <c:v>0.24038462943423056</c:v>
                </c:pt>
                <c:pt idx="22">
                  <c:v>0.31290213738876577</c:v>
                </c:pt>
                <c:pt idx="23">
                  <c:v>0.38739138200736289</c:v>
                </c:pt>
                <c:pt idx="24">
                  <c:v>0.4679798835392312</c:v>
                </c:pt>
                <c:pt idx="25">
                  <c:v>0.54079299995375629</c:v>
                </c:pt>
                <c:pt idx="26">
                  <c:v>0.61148735541772647</c:v>
                </c:pt>
                <c:pt idx="27">
                  <c:v>0.68411289048365065</c:v>
                </c:pt>
                <c:pt idx="28">
                  <c:v>0.74837525921274206</c:v>
                </c:pt>
                <c:pt idx="29">
                  <c:v>0.80283703560337438</c:v>
                </c:pt>
                <c:pt idx="30">
                  <c:v>0.85578939424532807</c:v>
                </c:pt>
                <c:pt idx="31">
                  <c:v>0.90078893555956718</c:v>
                </c:pt>
                <c:pt idx="32">
                  <c:v>0.93556485897614472</c:v>
                </c:pt>
                <c:pt idx="33">
                  <c:v>0.96372599269728043</c:v>
                </c:pt>
                <c:pt idx="34">
                  <c:v>0.98736574457336046</c:v>
                </c:pt>
                <c:pt idx="35">
                  <c:v>1.0056691822444421</c:v>
                </c:pt>
                <c:pt idx="36">
                  <c:v>1.0232348525987738</c:v>
                </c:pt>
                <c:pt idx="37">
                  <c:v>1.0368771899381997</c:v>
                </c:pt>
                <c:pt idx="38">
                  <c:v>1.0524162708930573</c:v>
                </c:pt>
                <c:pt idx="39">
                  <c:v>1.0605830494306077</c:v>
                </c:pt>
                <c:pt idx="40">
                  <c:v>1.0671487125581212</c:v>
                </c:pt>
                <c:pt idx="41">
                  <c:v>1.0673633056209206</c:v>
                </c:pt>
                <c:pt idx="42">
                  <c:v>1.0637897822030478</c:v>
                </c:pt>
                <c:pt idx="43">
                  <c:v>1.0515838046133716</c:v>
                </c:pt>
                <c:pt idx="44">
                  <c:v>1.0409903157870792</c:v>
                </c:pt>
                <c:pt idx="45">
                  <c:v>1.0219626956379675</c:v>
                </c:pt>
                <c:pt idx="46">
                  <c:v>0.99936676485793363</c:v>
                </c:pt>
                <c:pt idx="47">
                  <c:v>0.97790951210012245</c:v>
                </c:pt>
                <c:pt idx="48">
                  <c:v>0.95646221102648976</c:v>
                </c:pt>
                <c:pt idx="49">
                  <c:v>0.93140742443818503</c:v>
                </c:pt>
                <c:pt idx="50">
                  <c:v>0.90806535428963198</c:v>
                </c:pt>
                <c:pt idx="51">
                  <c:v>0.88254220669197847</c:v>
                </c:pt>
                <c:pt idx="52">
                  <c:v>0.85030372579603308</c:v>
                </c:pt>
                <c:pt idx="53">
                  <c:v>0.81712781204680596</c:v>
                </c:pt>
                <c:pt idx="54">
                  <c:v>0.78501435905605432</c:v>
                </c:pt>
                <c:pt idx="55">
                  <c:v>0.7492152287463717</c:v>
                </c:pt>
                <c:pt idx="56">
                  <c:v>0.71455880452155562</c:v>
                </c:pt>
                <c:pt idx="57">
                  <c:v>0.67663530556626528</c:v>
                </c:pt>
                <c:pt idx="58">
                  <c:v>0.62938036509806927</c:v>
                </c:pt>
                <c:pt idx="59">
                  <c:v>0.56941029202387916</c:v>
                </c:pt>
                <c:pt idx="60">
                  <c:v>0.50648026425038717</c:v>
                </c:pt>
                <c:pt idx="61">
                  <c:v>0.43743066154175991</c:v>
                </c:pt>
                <c:pt idx="62">
                  <c:v>0.36980430763388561</c:v>
                </c:pt>
                <c:pt idx="63">
                  <c:v>0.30579730622915796</c:v>
                </c:pt>
                <c:pt idx="64">
                  <c:v>0.25110176398735867</c:v>
                </c:pt>
                <c:pt idx="65">
                  <c:v>0.20195659588741913</c:v>
                </c:pt>
                <c:pt idx="66">
                  <c:v>0.16034206860841138</c:v>
                </c:pt>
                <c:pt idx="67">
                  <c:v>0.12673158811069132</c:v>
                </c:pt>
                <c:pt idx="68">
                  <c:v>0.10175511179907613</c:v>
                </c:pt>
                <c:pt idx="69">
                  <c:v>8.3993932315989506E-2</c:v>
                </c:pt>
                <c:pt idx="70">
                  <c:v>7.0937110410816184E-2</c:v>
                </c:pt>
                <c:pt idx="71">
                  <c:v>6.2200676935672668E-2</c:v>
                </c:pt>
                <c:pt idx="72">
                  <c:v>5.3672448884773592E-2</c:v>
                </c:pt>
                <c:pt idx="73">
                  <c:v>4.7200275314132609E-2</c:v>
                </c:pt>
                <c:pt idx="74">
                  <c:v>4.1726078945209938E-2</c:v>
                </c:pt>
                <c:pt idx="75">
                  <c:v>3.6045772633160743E-2</c:v>
                </c:pt>
                <c:pt idx="76">
                  <c:v>2.9428058149586215E-2</c:v>
                </c:pt>
                <c:pt idx="77">
                  <c:v>2.3008486338173945E-2</c:v>
                </c:pt>
                <c:pt idx="78">
                  <c:v>1.5330761994533919E-2</c:v>
                </c:pt>
                <c:pt idx="79">
                  <c:v>5.9664382116712961E-3</c:v>
                </c:pt>
                <c:pt idx="80">
                  <c:v>4.4893831819775628E-3</c:v>
                </c:pt>
              </c:numCache>
            </c:numRef>
          </c:val>
          <c:smooth val="0"/>
          <c:extLst>
            <c:ext xmlns:c16="http://schemas.microsoft.com/office/drawing/2014/chart" uri="{C3380CC4-5D6E-409C-BE32-E72D297353CC}">
              <c16:uniqueId val="{00000000-11DA-CB4A-807A-AF51B247F414}"/>
            </c:ext>
          </c:extLst>
        </c:ser>
        <c:ser>
          <c:idx val="1"/>
          <c:order val="1"/>
          <c:tx>
            <c:strRef>
              <c:f>'normalised compared'!$A$15:$B$15</c:f>
              <c:strCache>
                <c:ptCount val="2"/>
                <c:pt idx="0">
                  <c:v>Labour income per capita</c:v>
                </c:pt>
                <c:pt idx="1">
                  <c:v>2012</c:v>
                </c:pt>
              </c:strCache>
            </c:strRef>
          </c:tx>
          <c:spPr>
            <a:ln w="22225" cap="rnd" cmpd="sng" algn="ctr">
              <a:solidFill>
                <a:schemeClr val="accent2"/>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compared'!$D$15:$CF$15</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4.6976507447491515E-3</c:v>
                </c:pt>
                <c:pt idx="16">
                  <c:v>1.0238348803960368E-2</c:v>
                </c:pt>
                <c:pt idx="17">
                  <c:v>2.4392090048970364E-2</c:v>
                </c:pt>
                <c:pt idx="18">
                  <c:v>5.2177453687598963E-2</c:v>
                </c:pt>
                <c:pt idx="19">
                  <c:v>9.4104124991514798E-2</c:v>
                </c:pt>
                <c:pt idx="20">
                  <c:v>0.14955702705244092</c:v>
                </c:pt>
                <c:pt idx="21">
                  <c:v>0.22069914239803459</c:v>
                </c:pt>
                <c:pt idx="22">
                  <c:v>0.30076989754984212</c:v>
                </c:pt>
                <c:pt idx="23">
                  <c:v>0.38306352571128299</c:v>
                </c:pt>
                <c:pt idx="24">
                  <c:v>0.47061729150081122</c:v>
                </c:pt>
                <c:pt idx="25">
                  <c:v>0.55780726535857295</c:v>
                </c:pt>
                <c:pt idx="26">
                  <c:v>0.64395376208207122</c:v>
                </c:pt>
                <c:pt idx="27">
                  <c:v>0.72682924231647139</c:v>
                </c:pt>
                <c:pt idx="28">
                  <c:v>0.80284295342942646</c:v>
                </c:pt>
                <c:pt idx="29">
                  <c:v>0.86817132876183378</c:v>
                </c:pt>
                <c:pt idx="30">
                  <c:v>0.92394851894000429</c:v>
                </c:pt>
                <c:pt idx="31">
                  <c:v>0.96143455089899743</c:v>
                </c:pt>
                <c:pt idx="32">
                  <c:v>0.98642758729375424</c:v>
                </c:pt>
                <c:pt idx="33">
                  <c:v>1.0059519416035627</c:v>
                </c:pt>
                <c:pt idx="34">
                  <c:v>1.0165590932277486</c:v>
                </c:pt>
                <c:pt idx="35">
                  <c:v>1.0229118189859183</c:v>
                </c:pt>
                <c:pt idx="36">
                  <c:v>1.0376741222693886</c:v>
                </c:pt>
                <c:pt idx="37">
                  <c:v>1.0488673119526701</c:v>
                </c:pt>
                <c:pt idx="38">
                  <c:v>1.0533466373579929</c:v>
                </c:pt>
                <c:pt idx="39">
                  <c:v>1.0568465792528454</c:v>
                </c:pt>
                <c:pt idx="40">
                  <c:v>1.0555635173164364</c:v>
                </c:pt>
                <c:pt idx="41">
                  <c:v>1.0426486292478301</c:v>
                </c:pt>
                <c:pt idx="42">
                  <c:v>1.0306572200442436</c:v>
                </c:pt>
                <c:pt idx="43">
                  <c:v>1.0200660803888855</c:v>
                </c:pt>
                <c:pt idx="44">
                  <c:v>1.0054793597807321</c:v>
                </c:pt>
                <c:pt idx="45">
                  <c:v>0.9887588384581103</c:v>
                </c:pt>
                <c:pt idx="46">
                  <c:v>0.97215817815928462</c:v>
                </c:pt>
                <c:pt idx="47">
                  <c:v>0.94965550615054939</c:v>
                </c:pt>
                <c:pt idx="48">
                  <c:v>0.92311946494258568</c:v>
                </c:pt>
                <c:pt idx="49">
                  <c:v>0.89792504372845805</c:v>
                </c:pt>
                <c:pt idx="50">
                  <c:v>0.87192398527327064</c:v>
                </c:pt>
                <c:pt idx="51">
                  <c:v>0.8436906753695651</c:v>
                </c:pt>
                <c:pt idx="52">
                  <c:v>0.81467241300544069</c:v>
                </c:pt>
                <c:pt idx="53">
                  <c:v>0.78229300964195925</c:v>
                </c:pt>
                <c:pt idx="54">
                  <c:v>0.7440995231516736</c:v>
                </c:pt>
                <c:pt idx="55">
                  <c:v>0.70319754351145014</c:v>
                </c:pt>
                <c:pt idx="56">
                  <c:v>0.65349044496739839</c:v>
                </c:pt>
                <c:pt idx="57">
                  <c:v>0.59359159101903491</c:v>
                </c:pt>
                <c:pt idx="58">
                  <c:v>0.52980814193609382</c:v>
                </c:pt>
                <c:pt idx="59">
                  <c:v>0.46332466317245247</c:v>
                </c:pt>
                <c:pt idx="60">
                  <c:v>0.39482962363922164</c:v>
                </c:pt>
                <c:pt idx="61">
                  <c:v>0.33637642173359245</c:v>
                </c:pt>
                <c:pt idx="62">
                  <c:v>0.28988514413466526</c:v>
                </c:pt>
                <c:pt idx="63">
                  <c:v>0.24919278404063824</c:v>
                </c:pt>
                <c:pt idx="64">
                  <c:v>0.21670712982686402</c:v>
                </c:pt>
                <c:pt idx="65">
                  <c:v>0.18918954349263842</c:v>
                </c:pt>
                <c:pt idx="66">
                  <c:v>0.15641920791022734</c:v>
                </c:pt>
                <c:pt idx="67">
                  <c:v>0.12869503286676193</c:v>
                </c:pt>
                <c:pt idx="68">
                  <c:v>0.10675331731166582</c:v>
                </c:pt>
                <c:pt idx="69">
                  <c:v>8.6592475803833543E-2</c:v>
                </c:pt>
                <c:pt idx="70">
                  <c:v>7.1311470508748642E-2</c:v>
                </c:pt>
                <c:pt idx="71">
                  <c:v>6.5588249586481753E-2</c:v>
                </c:pt>
                <c:pt idx="72">
                  <c:v>5.9637424245888644E-2</c:v>
                </c:pt>
                <c:pt idx="73">
                  <c:v>5.4307194224257754E-2</c:v>
                </c:pt>
                <c:pt idx="74">
                  <c:v>4.7392734288248722E-2</c:v>
                </c:pt>
                <c:pt idx="75">
                  <c:v>3.885210451665342E-2</c:v>
                </c:pt>
                <c:pt idx="76">
                  <c:v>2.9260380488480883E-2</c:v>
                </c:pt>
                <c:pt idx="77">
                  <c:v>2.0482486220579986E-2</c:v>
                </c:pt>
                <c:pt idx="78">
                  <c:v>1.1731697928480354E-2</c:v>
                </c:pt>
                <c:pt idx="79">
                  <c:v>4.8402519809710469E-3</c:v>
                </c:pt>
                <c:pt idx="80">
                  <c:v>1.4860583175530806E-3</c:v>
                </c:pt>
              </c:numCache>
            </c:numRef>
          </c:val>
          <c:smooth val="0"/>
          <c:extLst>
            <c:ext xmlns:c16="http://schemas.microsoft.com/office/drawing/2014/chart" uri="{C3380CC4-5D6E-409C-BE32-E72D297353CC}">
              <c16:uniqueId val="{00000001-11DA-CB4A-807A-AF51B247F414}"/>
            </c:ext>
          </c:extLst>
        </c:ser>
        <c:ser>
          <c:idx val="2"/>
          <c:order val="2"/>
          <c:tx>
            <c:strRef>
              <c:f>'normalised compared'!$A$16:$B$16</c:f>
              <c:strCache>
                <c:ptCount val="2"/>
                <c:pt idx="0">
                  <c:v>Labour income per capita</c:v>
                </c:pt>
                <c:pt idx="1">
                  <c:v>2008</c:v>
                </c:pt>
              </c:strCache>
            </c:strRef>
          </c:tx>
          <c:spPr>
            <a:ln w="22225" cap="rnd" cmpd="sng" algn="ctr">
              <a:solidFill>
                <a:schemeClr val="accent3"/>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compared'!$D$16:$CF$16</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6.6915621848713264E-3</c:v>
                </c:pt>
                <c:pt idx="16">
                  <c:v>1.5618220929303962E-2</c:v>
                </c:pt>
                <c:pt idx="17">
                  <c:v>3.4691263326865833E-2</c:v>
                </c:pt>
                <c:pt idx="18">
                  <c:v>6.5920279671478524E-2</c:v>
                </c:pt>
                <c:pt idx="19">
                  <c:v>0.11048212408074191</c:v>
                </c:pt>
                <c:pt idx="20">
                  <c:v>0.16814245323743734</c:v>
                </c:pt>
                <c:pt idx="21">
                  <c:v>0.2378306774560964</c:v>
                </c:pt>
                <c:pt idx="22">
                  <c:v>0.31452824031948384</c:v>
                </c:pt>
                <c:pt idx="23">
                  <c:v>0.3953803686363499</c:v>
                </c:pt>
                <c:pt idx="24">
                  <c:v>0.47791183117452013</c:v>
                </c:pt>
                <c:pt idx="25">
                  <c:v>0.56107943627726042</c:v>
                </c:pt>
                <c:pt idx="26">
                  <c:v>0.63935757466760579</c:v>
                </c:pt>
                <c:pt idx="27">
                  <c:v>0.71326522366942002</c:v>
                </c:pt>
                <c:pt idx="28">
                  <c:v>0.78289870317383592</c:v>
                </c:pt>
                <c:pt idx="29">
                  <c:v>0.84439238172915998</c:v>
                </c:pt>
                <c:pt idx="30">
                  <c:v>0.89335846727985058</c:v>
                </c:pt>
                <c:pt idx="31">
                  <c:v>0.94066098097948114</c:v>
                </c:pt>
                <c:pt idx="32">
                  <c:v>0.98274271013223957</c:v>
                </c:pt>
                <c:pt idx="33">
                  <c:v>1.0174784559461416</c:v>
                </c:pt>
                <c:pt idx="34">
                  <c:v>1.0460422326166241</c:v>
                </c:pt>
                <c:pt idx="35">
                  <c:v>1.0726283709253541</c:v>
                </c:pt>
                <c:pt idx="36">
                  <c:v>1.0815535691956912</c:v>
                </c:pt>
                <c:pt idx="37">
                  <c:v>1.077233344824974</c:v>
                </c:pt>
                <c:pt idx="38">
                  <c:v>1.0670934685245645</c:v>
                </c:pt>
                <c:pt idx="39">
                  <c:v>1.0556169226901744</c:v>
                </c:pt>
                <c:pt idx="40">
                  <c:v>1.0400669080270626</c:v>
                </c:pt>
                <c:pt idx="41">
                  <c:v>1.0332253205360138</c:v>
                </c:pt>
                <c:pt idx="42">
                  <c:v>1.0245882604474659</c:v>
                </c:pt>
                <c:pt idx="43">
                  <c:v>1.0156621379990689</c:v>
                </c:pt>
                <c:pt idx="44">
                  <c:v>0.99651080680939741</c:v>
                </c:pt>
                <c:pt idx="45">
                  <c:v>0.97725165484606991</c:v>
                </c:pt>
                <c:pt idx="46">
                  <c:v>0.95159986055590695</c:v>
                </c:pt>
                <c:pt idx="47">
                  <c:v>0.9337067464515747</c:v>
                </c:pt>
                <c:pt idx="48">
                  <c:v>0.90818320753883675</c:v>
                </c:pt>
                <c:pt idx="49">
                  <c:v>0.8847965736735085</c:v>
                </c:pt>
                <c:pt idx="50">
                  <c:v>0.85587703979318708</c:v>
                </c:pt>
                <c:pt idx="51">
                  <c:v>0.81950411254615774</c:v>
                </c:pt>
                <c:pt idx="52">
                  <c:v>0.76984823076019671</c:v>
                </c:pt>
                <c:pt idx="53">
                  <c:v>0.71987648545064942</c:v>
                </c:pt>
                <c:pt idx="54">
                  <c:v>0.66786857050222226</c:v>
                </c:pt>
                <c:pt idx="55">
                  <c:v>0.60937431184033009</c:v>
                </c:pt>
                <c:pt idx="56">
                  <c:v>0.55094084355748951</c:v>
                </c:pt>
                <c:pt idx="57">
                  <c:v>0.49606879811495608</c:v>
                </c:pt>
                <c:pt idx="58">
                  <c:v>0.434139523634062</c:v>
                </c:pt>
                <c:pt idx="59">
                  <c:v>0.36962637565572876</c:v>
                </c:pt>
                <c:pt idx="60">
                  <c:v>0.31017572105989549</c:v>
                </c:pt>
                <c:pt idx="61">
                  <c:v>0.25465587814059193</c:v>
                </c:pt>
                <c:pt idx="62">
                  <c:v>0.20398997242160252</c:v>
                </c:pt>
                <c:pt idx="63">
                  <c:v>0.16616274831085667</c:v>
                </c:pt>
                <c:pt idx="64">
                  <c:v>0.1349361707694576</c:v>
                </c:pt>
                <c:pt idx="65">
                  <c:v>0.10814636672077524</c:v>
                </c:pt>
                <c:pt idx="66">
                  <c:v>8.3813579895003307E-2</c:v>
                </c:pt>
                <c:pt idx="67">
                  <c:v>6.7302747362649962E-2</c:v>
                </c:pt>
                <c:pt idx="68">
                  <c:v>5.4094035127864301E-2</c:v>
                </c:pt>
                <c:pt idx="69">
                  <c:v>4.3679652272049146E-2</c:v>
                </c:pt>
                <c:pt idx="70">
                  <c:v>3.8921142874323772E-2</c:v>
                </c:pt>
                <c:pt idx="71">
                  <c:v>3.6830709863940353E-2</c:v>
                </c:pt>
                <c:pt idx="72">
                  <c:v>3.2188717498698526E-2</c:v>
                </c:pt>
                <c:pt idx="73">
                  <c:v>2.7217031028487677E-2</c:v>
                </c:pt>
                <c:pt idx="74">
                  <c:v>2.2932645833680543E-2</c:v>
                </c:pt>
                <c:pt idx="75">
                  <c:v>1.6562220683226152E-2</c:v>
                </c:pt>
                <c:pt idx="76">
                  <c:v>1.1239690710308984E-2</c:v>
                </c:pt>
                <c:pt idx="77">
                  <c:v>8.271772292466088E-3</c:v>
                </c:pt>
                <c:pt idx="78">
                  <c:v>7.024663795317315E-3</c:v>
                </c:pt>
                <c:pt idx="79">
                  <c:v>5.9149906838744104E-3</c:v>
                </c:pt>
                <c:pt idx="80">
                  <c:v>4.8053175724315058E-3</c:v>
                </c:pt>
              </c:numCache>
            </c:numRef>
          </c:val>
          <c:smooth val="0"/>
          <c:extLst>
            <c:ext xmlns:c16="http://schemas.microsoft.com/office/drawing/2014/chart" uri="{C3380CC4-5D6E-409C-BE32-E72D297353CC}">
              <c16:uniqueId val="{00000002-11DA-CB4A-807A-AF51B247F414}"/>
            </c:ext>
          </c:extLst>
        </c:ser>
        <c:ser>
          <c:idx val="3"/>
          <c:order val="3"/>
          <c:tx>
            <c:strRef>
              <c:f>'normalised compared'!$A$17:$B$17</c:f>
              <c:strCache>
                <c:ptCount val="2"/>
                <c:pt idx="0">
                  <c:v>Labour income per capita</c:v>
                </c:pt>
                <c:pt idx="1">
                  <c:v>2004</c:v>
                </c:pt>
              </c:strCache>
            </c:strRef>
          </c:tx>
          <c:spPr>
            <a:ln w="22225" cap="rnd" cmpd="sng" algn="ctr">
              <a:solidFill>
                <a:schemeClr val="accent4"/>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compared'!$D$17:$CF$17</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5.398804175442945E-3</c:v>
                </c:pt>
                <c:pt idx="16">
                  <c:v>1.1484317513697448E-2</c:v>
                </c:pt>
                <c:pt idx="17">
                  <c:v>2.3603358473339463E-2</c:v>
                </c:pt>
                <c:pt idx="18">
                  <c:v>4.5088026452157717E-2</c:v>
                </c:pt>
                <c:pt idx="19">
                  <c:v>7.8277319986991903E-2</c:v>
                </c:pt>
                <c:pt idx="20">
                  <c:v>0.12304588178797814</c:v>
                </c:pt>
                <c:pt idx="21">
                  <c:v>0.180792797074562</c:v>
                </c:pt>
                <c:pt idx="22">
                  <c:v>0.25386452988609209</c:v>
                </c:pt>
                <c:pt idx="23">
                  <c:v>0.34046829419407193</c:v>
                </c:pt>
                <c:pt idx="24">
                  <c:v>0.43071846296619631</c:v>
                </c:pt>
                <c:pt idx="25">
                  <c:v>0.52548122781683548</c:v>
                </c:pt>
                <c:pt idx="26">
                  <c:v>0.62238391865553755</c:v>
                </c:pt>
                <c:pt idx="27">
                  <c:v>0.70767796467440813</c:v>
                </c:pt>
                <c:pt idx="28">
                  <c:v>0.78046679242409289</c:v>
                </c:pt>
                <c:pt idx="29">
                  <c:v>0.84693317406103141</c:v>
                </c:pt>
                <c:pt idx="30">
                  <c:v>0.90035798118810395</c:v>
                </c:pt>
                <c:pt idx="31">
                  <c:v>0.94051795543420602</c:v>
                </c:pt>
                <c:pt idx="32">
                  <c:v>0.97961415303276667</c:v>
                </c:pt>
                <c:pt idx="33">
                  <c:v>1.006093709388139</c:v>
                </c:pt>
                <c:pt idx="34">
                  <c:v>1.0253705025252426</c:v>
                </c:pt>
                <c:pt idx="35">
                  <c:v>1.0414548659247904</c:v>
                </c:pt>
                <c:pt idx="36">
                  <c:v>1.0468503911217899</c:v>
                </c:pt>
                <c:pt idx="37">
                  <c:v>1.0456871517701265</c:v>
                </c:pt>
                <c:pt idx="38">
                  <c:v>1.0494886616882113</c:v>
                </c:pt>
                <c:pt idx="39">
                  <c:v>1.0482924972257845</c:v>
                </c:pt>
                <c:pt idx="40">
                  <c:v>1.0426962594537772</c:v>
                </c:pt>
                <c:pt idx="41">
                  <c:v>1.043212681911323</c:v>
                </c:pt>
                <c:pt idx="42">
                  <c:v>1.0386756153955812</c:v>
                </c:pt>
                <c:pt idx="43">
                  <c:v>1.0249145687889321</c:v>
                </c:pt>
                <c:pt idx="44">
                  <c:v>1.0108268830876128</c:v>
                </c:pt>
                <c:pt idx="45">
                  <c:v>0.99824536654505069</c:v>
                </c:pt>
                <c:pt idx="46">
                  <c:v>0.9764912165874482</c:v>
                </c:pt>
                <c:pt idx="47">
                  <c:v>0.95291759338996307</c:v>
                </c:pt>
                <c:pt idx="48">
                  <c:v>0.92829923374468903</c:v>
                </c:pt>
                <c:pt idx="49">
                  <c:v>0.89999271179646301</c:v>
                </c:pt>
                <c:pt idx="50">
                  <c:v>0.86090194443537693</c:v>
                </c:pt>
                <c:pt idx="51">
                  <c:v>0.82254377797306932</c:v>
                </c:pt>
                <c:pt idx="52">
                  <c:v>0.77889016765253316</c:v>
                </c:pt>
                <c:pt idx="53">
                  <c:v>0.72843212609049912</c:v>
                </c:pt>
                <c:pt idx="54">
                  <c:v>0.67223116160746221</c:v>
                </c:pt>
                <c:pt idx="55">
                  <c:v>0.61543809502815228</c:v>
                </c:pt>
                <c:pt idx="56">
                  <c:v>0.55317512961959669</c:v>
                </c:pt>
                <c:pt idx="57">
                  <c:v>0.49271816496301218</c:v>
                </c:pt>
                <c:pt idx="58">
                  <c:v>0.43711737919527693</c:v>
                </c:pt>
                <c:pt idx="59">
                  <c:v>0.38164726281284639</c:v>
                </c:pt>
                <c:pt idx="60">
                  <c:v>0.33171114268301588</c:v>
                </c:pt>
                <c:pt idx="61">
                  <c:v>0.28447307728471383</c:v>
                </c:pt>
                <c:pt idx="62">
                  <c:v>0.2382747648884172</c:v>
                </c:pt>
                <c:pt idx="63">
                  <c:v>0.19419163309422349</c:v>
                </c:pt>
                <c:pt idx="64">
                  <c:v>0.15930287284926423</c:v>
                </c:pt>
                <c:pt idx="65">
                  <c:v>0.12515834727134381</c:v>
                </c:pt>
                <c:pt idx="66">
                  <c:v>9.7731455056807956E-2</c:v>
                </c:pt>
                <c:pt idx="67">
                  <c:v>7.6851160909504848E-2</c:v>
                </c:pt>
                <c:pt idx="68">
                  <c:v>6.1045891954207537E-2</c:v>
                </c:pt>
                <c:pt idx="69">
                  <c:v>4.5812834272788476E-2</c:v>
                </c:pt>
                <c:pt idx="70">
                  <c:v>3.5807166342134371E-2</c:v>
                </c:pt>
                <c:pt idx="71">
                  <c:v>2.8379071897079652E-2</c:v>
                </c:pt>
                <c:pt idx="72">
                  <c:v>2.2021273391787572E-2</c:v>
                </c:pt>
                <c:pt idx="73">
                  <c:v>1.6415001065048285E-2</c:v>
                </c:pt>
                <c:pt idx="74">
                  <c:v>1.3134001318874083E-2</c:v>
                </c:pt>
                <c:pt idx="75">
                  <c:v>1.0442420770790316E-2</c:v>
                </c:pt>
                <c:pt idx="76">
                  <c:v>7.7619074462145117E-3</c:v>
                </c:pt>
                <c:pt idx="77">
                  <c:v>5.3903962217108775E-3</c:v>
                </c:pt>
                <c:pt idx="78">
                  <c:v>3.1331090114261615E-3</c:v>
                </c:pt>
                <c:pt idx="79">
                  <c:v>2.0894572149080477E-2</c:v>
                </c:pt>
                <c:pt idx="80">
                  <c:v>2.040924843385937E-3</c:v>
                </c:pt>
              </c:numCache>
            </c:numRef>
          </c:val>
          <c:smooth val="0"/>
          <c:extLst>
            <c:ext xmlns:c16="http://schemas.microsoft.com/office/drawing/2014/chart" uri="{C3380CC4-5D6E-409C-BE32-E72D297353CC}">
              <c16:uniqueId val="{00000003-11DA-CB4A-807A-AF51B247F414}"/>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LCD aggregate</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lineChart>
        <c:grouping val="standard"/>
        <c:varyColors val="0"/>
        <c:ser>
          <c:idx val="0"/>
          <c:order val="0"/>
          <c:tx>
            <c:strRef>
              <c:f>'normalised compared'!$A$18:$B$18</c:f>
              <c:strCache>
                <c:ptCount val="2"/>
                <c:pt idx="0">
                  <c:v>LCD aggregate</c:v>
                </c:pt>
                <c:pt idx="1">
                  <c:v>2016</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compared'!$D$18:$CE$18</c:f>
              <c:numCache>
                <c:formatCode>General</c:formatCode>
                <c:ptCount val="80"/>
                <c:pt idx="0">
                  <c:v>0.33046101561787566</c:v>
                </c:pt>
                <c:pt idx="1">
                  <c:v>0.20764869179543843</c:v>
                </c:pt>
                <c:pt idx="2">
                  <c:v>0.22418620762024533</c:v>
                </c:pt>
                <c:pt idx="3">
                  <c:v>0.29322147286824418</c:v>
                </c:pt>
                <c:pt idx="4">
                  <c:v>0.3242067284572876</c:v>
                </c:pt>
                <c:pt idx="5">
                  <c:v>0.3467230918325816</c:v>
                </c:pt>
                <c:pt idx="6">
                  <c:v>0.35457477353471528</c:v>
                </c:pt>
                <c:pt idx="7">
                  <c:v>0.37179239978785072</c:v>
                </c:pt>
                <c:pt idx="8">
                  <c:v>0.37557624632661418</c:v>
                </c:pt>
                <c:pt idx="9">
                  <c:v>0.35941443810574086</c:v>
                </c:pt>
                <c:pt idx="10">
                  <c:v>0.35160845607848962</c:v>
                </c:pt>
                <c:pt idx="11">
                  <c:v>0.34411423575774114</c:v>
                </c:pt>
                <c:pt idx="12">
                  <c:v>0.34338676286959546</c:v>
                </c:pt>
                <c:pt idx="13">
                  <c:v>0.36975571073332941</c:v>
                </c:pt>
                <c:pt idx="14">
                  <c:v>0.38139670451544117</c:v>
                </c:pt>
                <c:pt idx="15">
                  <c:v>0.40003289006031267</c:v>
                </c:pt>
                <c:pt idx="16">
                  <c:v>0.37867390341137747</c:v>
                </c:pt>
                <c:pt idx="17">
                  <c:v>0.37955332415939624</c:v>
                </c:pt>
                <c:pt idx="18">
                  <c:v>0.37490370732219391</c:v>
                </c:pt>
                <c:pt idx="19">
                  <c:v>0.36944616997909863</c:v>
                </c:pt>
                <c:pt idx="20">
                  <c:v>0.34752922693483213</c:v>
                </c:pt>
                <c:pt idx="21">
                  <c:v>0.30604852578117708</c:v>
                </c:pt>
                <c:pt idx="22">
                  <c:v>0.27254515962316278</c:v>
                </c:pt>
                <c:pt idx="23">
                  <c:v>0.23128082354793866</c:v>
                </c:pt>
                <c:pt idx="24">
                  <c:v>0.15827178162876029</c:v>
                </c:pt>
                <c:pt idx="25">
                  <c:v>7.5231665872307424E-2</c:v>
                </c:pt>
                <c:pt idx="26">
                  <c:v>8.3751189470421764E-3</c:v>
                </c:pt>
                <c:pt idx="27">
                  <c:v>-5.1121054290984944E-2</c:v>
                </c:pt>
                <c:pt idx="28">
                  <c:v>-0.11698147374226518</c:v>
                </c:pt>
                <c:pt idx="29">
                  <c:v>-0.16083456592643261</c:v>
                </c:pt>
                <c:pt idx="30">
                  <c:v>-0.2240681326236286</c:v>
                </c:pt>
                <c:pt idx="31">
                  <c:v>-0.28306207659398791</c:v>
                </c:pt>
                <c:pt idx="32">
                  <c:v>-0.32823125929061558</c:v>
                </c:pt>
                <c:pt idx="33">
                  <c:v>-0.37116737685653756</c:v>
                </c:pt>
                <c:pt idx="34">
                  <c:v>-0.38311216946210902</c:v>
                </c:pt>
                <c:pt idx="35">
                  <c:v>-0.38956801272232999</c:v>
                </c:pt>
                <c:pt idx="36">
                  <c:v>-0.42063853661626377</c:v>
                </c:pt>
                <c:pt idx="37">
                  <c:v>-0.43658099810320666</c:v>
                </c:pt>
                <c:pt idx="38">
                  <c:v>-0.44817693211520188</c:v>
                </c:pt>
                <c:pt idx="39">
                  <c:v>-0.45872332196624216</c:v>
                </c:pt>
                <c:pt idx="40">
                  <c:v>-0.47310199493791721</c:v>
                </c:pt>
                <c:pt idx="41">
                  <c:v>-0.46053222259125742</c:v>
                </c:pt>
                <c:pt idx="42">
                  <c:v>-0.44070498708973677</c:v>
                </c:pt>
                <c:pt idx="43">
                  <c:v>-0.41288550134195279</c:v>
                </c:pt>
                <c:pt idx="44">
                  <c:v>-0.38810097160701457</c:v>
                </c:pt>
                <c:pt idx="45">
                  <c:v>-0.35794999281200329</c:v>
                </c:pt>
                <c:pt idx="46">
                  <c:v>-0.33076489903296852</c:v>
                </c:pt>
                <c:pt idx="47">
                  <c:v>-0.30205402801696152</c:v>
                </c:pt>
                <c:pt idx="48">
                  <c:v>-0.27924744869415213</c:v>
                </c:pt>
                <c:pt idx="49">
                  <c:v>-0.25396363008886685</c:v>
                </c:pt>
                <c:pt idx="50">
                  <c:v>-0.23366961264171088</c:v>
                </c:pt>
                <c:pt idx="51">
                  <c:v>-0.20888383285918724</c:v>
                </c:pt>
                <c:pt idx="52">
                  <c:v>-0.18132973354837445</c:v>
                </c:pt>
                <c:pt idx="53">
                  <c:v>-0.14971994693310073</c:v>
                </c:pt>
                <c:pt idx="54">
                  <c:v>-0.1167718168084759</c:v>
                </c:pt>
                <c:pt idx="55">
                  <c:v>-8.2824346432693444E-2</c:v>
                </c:pt>
                <c:pt idx="56">
                  <c:v>-4.8308761024054452E-2</c:v>
                </c:pt>
                <c:pt idx="57">
                  <c:v>-5.2644647679515062E-3</c:v>
                </c:pt>
                <c:pt idx="58">
                  <c:v>4.8967625505021074E-2</c:v>
                </c:pt>
                <c:pt idx="59">
                  <c:v>0.11787190186948317</c:v>
                </c:pt>
                <c:pt idx="60">
                  <c:v>0.18667873991791095</c:v>
                </c:pt>
                <c:pt idx="61">
                  <c:v>0.26322096993836169</c:v>
                </c:pt>
                <c:pt idx="62">
                  <c:v>0.32277840747047903</c:v>
                </c:pt>
                <c:pt idx="63">
                  <c:v>0.38561439155645122</c:v>
                </c:pt>
                <c:pt idx="64">
                  <c:v>0.43174549163834308</c:v>
                </c:pt>
                <c:pt idx="65">
                  <c:v>0.46827588362684208</c:v>
                </c:pt>
                <c:pt idx="66">
                  <c:v>0.48052789573506138</c:v>
                </c:pt>
                <c:pt idx="67">
                  <c:v>0.48187691184089232</c:v>
                </c:pt>
                <c:pt idx="68">
                  <c:v>0.48097923161566253</c:v>
                </c:pt>
                <c:pt idx="69">
                  <c:v>0.4548399140521503</c:v>
                </c:pt>
                <c:pt idx="70">
                  <c:v>0.41854460190824389</c:v>
                </c:pt>
                <c:pt idx="71">
                  <c:v>0.29726516383801027</c:v>
                </c:pt>
                <c:pt idx="72">
                  <c:v>0.29086622535566004</c:v>
                </c:pt>
                <c:pt idx="73">
                  <c:v>0.27752499046240281</c:v>
                </c:pt>
                <c:pt idx="74">
                  <c:v>0.266752416448235</c:v>
                </c:pt>
                <c:pt idx="75">
                  <c:v>0.27893043932099554</c:v>
                </c:pt>
                <c:pt idx="76">
                  <c:v>0.2855019297919304</c:v>
                </c:pt>
                <c:pt idx="77">
                  <c:v>0.27996772207755849</c:v>
                </c:pt>
                <c:pt idx="78">
                  <c:v>0.27289898530787959</c:v>
                </c:pt>
                <c:pt idx="79">
                  <c:v>0.26741902427064845</c:v>
                </c:pt>
              </c:numCache>
            </c:numRef>
          </c:val>
          <c:smooth val="0"/>
          <c:extLst>
            <c:ext xmlns:c16="http://schemas.microsoft.com/office/drawing/2014/chart" uri="{C3380CC4-5D6E-409C-BE32-E72D297353CC}">
              <c16:uniqueId val="{00000000-8E7D-1345-83DF-1CE5647F489C}"/>
            </c:ext>
          </c:extLst>
        </c:ser>
        <c:ser>
          <c:idx val="1"/>
          <c:order val="1"/>
          <c:tx>
            <c:strRef>
              <c:f>'normalised compared'!$A$19:$B$19</c:f>
              <c:strCache>
                <c:ptCount val="2"/>
                <c:pt idx="0">
                  <c:v>LCD aggregate</c:v>
                </c:pt>
                <c:pt idx="1">
                  <c:v>2012</c:v>
                </c:pt>
              </c:strCache>
            </c:strRef>
          </c:tx>
          <c:spPr>
            <a:ln w="22225" cap="rnd" cmpd="sng" algn="ctr">
              <a:solidFill>
                <a:schemeClr val="accent2"/>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compared'!$D$19:$CE$19</c:f>
              <c:numCache>
                <c:formatCode>General</c:formatCode>
                <c:ptCount val="80"/>
                <c:pt idx="0">
                  <c:v>0.28506563577680599</c:v>
                </c:pt>
                <c:pt idx="1">
                  <c:v>0.24334177013330741</c:v>
                </c:pt>
                <c:pt idx="2">
                  <c:v>0.25197200041881429</c:v>
                </c:pt>
                <c:pt idx="3">
                  <c:v>0.33272148925500228</c:v>
                </c:pt>
                <c:pt idx="4">
                  <c:v>0.35062822965256973</c:v>
                </c:pt>
                <c:pt idx="5">
                  <c:v>0.36257998335662944</c:v>
                </c:pt>
                <c:pt idx="6">
                  <c:v>0.35913153036012541</c:v>
                </c:pt>
                <c:pt idx="7">
                  <c:v>0.39040613674567848</c:v>
                </c:pt>
                <c:pt idx="8">
                  <c:v>0.38714852830011659</c:v>
                </c:pt>
                <c:pt idx="9">
                  <c:v>0.39036499446312861</c:v>
                </c:pt>
                <c:pt idx="10">
                  <c:v>0.4064877404081616</c:v>
                </c:pt>
                <c:pt idx="11">
                  <c:v>0.42496114521830747</c:v>
                </c:pt>
                <c:pt idx="12">
                  <c:v>0.44205447472609505</c:v>
                </c:pt>
                <c:pt idx="13">
                  <c:v>0.44778157534335006</c:v>
                </c:pt>
                <c:pt idx="14">
                  <c:v>0.47020405856152653</c:v>
                </c:pt>
                <c:pt idx="15">
                  <c:v>0.49585525639971173</c:v>
                </c:pt>
                <c:pt idx="16">
                  <c:v>0.47065445097494379</c:v>
                </c:pt>
                <c:pt idx="17">
                  <c:v>0.4815061199909566</c:v>
                </c:pt>
                <c:pt idx="18">
                  <c:v>0.49452152067980099</c:v>
                </c:pt>
                <c:pt idx="19">
                  <c:v>0.4804889423376984</c:v>
                </c:pt>
                <c:pt idx="20">
                  <c:v>0.44945886465498813</c:v>
                </c:pt>
                <c:pt idx="21">
                  <c:v>0.42060638033673137</c:v>
                </c:pt>
                <c:pt idx="22">
                  <c:v>0.35824498093207363</c:v>
                </c:pt>
                <c:pt idx="23">
                  <c:v>0.29420359375448563</c:v>
                </c:pt>
                <c:pt idx="24">
                  <c:v>0.2054341431359647</c:v>
                </c:pt>
                <c:pt idx="25">
                  <c:v>0.10283711870501468</c:v>
                </c:pt>
                <c:pt idx="26">
                  <c:v>1.6004504123767971E-2</c:v>
                </c:pt>
                <c:pt idx="27">
                  <c:v>-6.6400940070702505E-2</c:v>
                </c:pt>
                <c:pt idx="28">
                  <c:v>-0.14550548076344175</c:v>
                </c:pt>
                <c:pt idx="29">
                  <c:v>-0.22089303762213636</c:v>
                </c:pt>
                <c:pt idx="30">
                  <c:v>-0.279549950881543</c:v>
                </c:pt>
                <c:pt idx="31">
                  <c:v>-0.30346918588659072</c:v>
                </c:pt>
                <c:pt idx="32">
                  <c:v>-0.33617318781906724</c:v>
                </c:pt>
                <c:pt idx="33">
                  <c:v>-0.35934616061986002</c:v>
                </c:pt>
                <c:pt idx="34">
                  <c:v>-0.36250147004276595</c:v>
                </c:pt>
                <c:pt idx="35">
                  <c:v>-0.37347341765490916</c:v>
                </c:pt>
                <c:pt idx="36">
                  <c:v>-0.40005715228020272</c:v>
                </c:pt>
                <c:pt idx="37">
                  <c:v>-0.40629629877565815</c:v>
                </c:pt>
                <c:pt idx="38">
                  <c:v>-0.404854964603656</c:v>
                </c:pt>
                <c:pt idx="39">
                  <c:v>-0.40307206540828505</c:v>
                </c:pt>
                <c:pt idx="40">
                  <c:v>-0.39699482396924646</c:v>
                </c:pt>
                <c:pt idx="41">
                  <c:v>-0.37767664365927595</c:v>
                </c:pt>
                <c:pt idx="42">
                  <c:v>-0.36297152687171974</c:v>
                </c:pt>
                <c:pt idx="43">
                  <c:v>-0.34291423505204</c:v>
                </c:pt>
                <c:pt idx="44">
                  <c:v>-0.32355069346719229</c:v>
                </c:pt>
                <c:pt idx="45">
                  <c:v>-0.30631179938982034</c:v>
                </c:pt>
                <c:pt idx="46">
                  <c:v>-0.28911926956713191</c:v>
                </c:pt>
                <c:pt idx="47">
                  <c:v>-0.27076268433848188</c:v>
                </c:pt>
                <c:pt idx="48">
                  <c:v>-0.25182013586160257</c:v>
                </c:pt>
                <c:pt idx="49">
                  <c:v>-0.23115141766043584</c:v>
                </c:pt>
                <c:pt idx="50">
                  <c:v>-0.20286322789354197</c:v>
                </c:pt>
                <c:pt idx="51">
                  <c:v>-0.17853411003708949</c:v>
                </c:pt>
                <c:pt idx="52">
                  <c:v>-0.15250395691067284</c:v>
                </c:pt>
                <c:pt idx="53">
                  <c:v>-0.11964450757256594</c:v>
                </c:pt>
                <c:pt idx="54">
                  <c:v>-7.4915545601601088E-2</c:v>
                </c:pt>
                <c:pt idx="55">
                  <c:v>-2.0960448039204375E-2</c:v>
                </c:pt>
                <c:pt idx="56">
                  <c:v>3.74942891110581E-2</c:v>
                </c:pt>
                <c:pt idx="57">
                  <c:v>0.11164027571855424</c:v>
                </c:pt>
                <c:pt idx="58">
                  <c:v>0.18057636397313909</c:v>
                </c:pt>
                <c:pt idx="59">
                  <c:v>0.25446737312770246</c:v>
                </c:pt>
                <c:pt idx="60">
                  <c:v>0.32476886806682725</c:v>
                </c:pt>
                <c:pt idx="61">
                  <c:v>0.38054654549826306</c:v>
                </c:pt>
                <c:pt idx="62">
                  <c:v>0.40941336923192306</c:v>
                </c:pt>
                <c:pt idx="63">
                  <c:v>0.42781763682484103</c:v>
                </c:pt>
                <c:pt idx="64">
                  <c:v>0.44156604157000851</c:v>
                </c:pt>
                <c:pt idx="65">
                  <c:v>0.43227222663025999</c:v>
                </c:pt>
                <c:pt idx="66">
                  <c:v>0.41457149621370371</c:v>
                </c:pt>
                <c:pt idx="67">
                  <c:v>0.30972044362044859</c:v>
                </c:pt>
                <c:pt idx="68">
                  <c:v>0.31394518520450243</c:v>
                </c:pt>
                <c:pt idx="69">
                  <c:v>0.31014570646388939</c:v>
                </c:pt>
                <c:pt idx="70">
                  <c:v>0.30671387430828567</c:v>
                </c:pt>
                <c:pt idx="71">
                  <c:v>0.32440904399127535</c:v>
                </c:pt>
                <c:pt idx="72">
                  <c:v>0.33614719234817814</c:v>
                </c:pt>
                <c:pt idx="73">
                  <c:v>0.3334198959606034</c:v>
                </c:pt>
                <c:pt idx="74">
                  <c:v>0.32894259169575207</c:v>
                </c:pt>
                <c:pt idx="75">
                  <c:v>0.32740432779696438</c:v>
                </c:pt>
                <c:pt idx="76">
                  <c:v>0.32481892714393273</c:v>
                </c:pt>
                <c:pt idx="77">
                  <c:v>0.31223531988390707</c:v>
                </c:pt>
                <c:pt idx="78">
                  <c:v>0.29450166712440051</c:v>
                </c:pt>
                <c:pt idx="79">
                  <c:v>0.27731444906932978</c:v>
                </c:pt>
              </c:numCache>
            </c:numRef>
          </c:val>
          <c:smooth val="0"/>
          <c:extLst>
            <c:ext xmlns:c16="http://schemas.microsoft.com/office/drawing/2014/chart" uri="{C3380CC4-5D6E-409C-BE32-E72D297353CC}">
              <c16:uniqueId val="{00000001-8E7D-1345-83DF-1CE5647F489C}"/>
            </c:ext>
          </c:extLst>
        </c:ser>
        <c:ser>
          <c:idx val="2"/>
          <c:order val="2"/>
          <c:tx>
            <c:strRef>
              <c:f>'normalised compared'!$A$20:$B$20</c:f>
              <c:strCache>
                <c:ptCount val="2"/>
                <c:pt idx="0">
                  <c:v>LCD aggregate</c:v>
                </c:pt>
                <c:pt idx="1">
                  <c:v>2008</c:v>
                </c:pt>
              </c:strCache>
            </c:strRef>
          </c:tx>
          <c:spPr>
            <a:ln w="22225" cap="rnd" cmpd="sng" algn="ctr">
              <a:solidFill>
                <a:schemeClr val="accent3"/>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compared'!$D$20:$CE$20</c:f>
              <c:numCache>
                <c:formatCode>General</c:formatCode>
                <c:ptCount val="80"/>
                <c:pt idx="0">
                  <c:v>0.36527160355273364</c:v>
                </c:pt>
                <c:pt idx="1">
                  <c:v>0.21912279791827236</c:v>
                </c:pt>
                <c:pt idx="2">
                  <c:v>0.21724850922384426</c:v>
                </c:pt>
                <c:pt idx="3">
                  <c:v>0.25281694443482705</c:v>
                </c:pt>
                <c:pt idx="4">
                  <c:v>0.26109318570228718</c:v>
                </c:pt>
                <c:pt idx="5">
                  <c:v>0.26895749803200653</c:v>
                </c:pt>
                <c:pt idx="6">
                  <c:v>0.31254171690815968</c:v>
                </c:pt>
                <c:pt idx="7">
                  <c:v>0.34935396396186602</c:v>
                </c:pt>
                <c:pt idx="8">
                  <c:v>0.36500592737823812</c:v>
                </c:pt>
                <c:pt idx="9">
                  <c:v>0.37532904833634478</c:v>
                </c:pt>
                <c:pt idx="10">
                  <c:v>0.39472851791657038</c:v>
                </c:pt>
                <c:pt idx="11">
                  <c:v>0.41601905911920933</c:v>
                </c:pt>
                <c:pt idx="12">
                  <c:v>0.44442795683774028</c:v>
                </c:pt>
                <c:pt idx="13">
                  <c:v>0.44274414743623736</c:v>
                </c:pt>
                <c:pt idx="14">
                  <c:v>0.47619983831870477</c:v>
                </c:pt>
                <c:pt idx="15">
                  <c:v>0.50334586049391161</c:v>
                </c:pt>
                <c:pt idx="16">
                  <c:v>0.49507458379658403</c:v>
                </c:pt>
                <c:pt idx="17">
                  <c:v>0.5181223416147489</c:v>
                </c:pt>
                <c:pt idx="18">
                  <c:v>0.50745104980712952</c:v>
                </c:pt>
                <c:pt idx="19">
                  <c:v>0.52498411111341725</c:v>
                </c:pt>
                <c:pt idx="20">
                  <c:v>0.49918575131580872</c:v>
                </c:pt>
                <c:pt idx="21">
                  <c:v>0.44336807452897109</c:v>
                </c:pt>
                <c:pt idx="22">
                  <c:v>0.39106785789746029</c:v>
                </c:pt>
                <c:pt idx="23">
                  <c:v>0.32988368254949263</c:v>
                </c:pt>
                <c:pt idx="24">
                  <c:v>0.22090120465588828</c:v>
                </c:pt>
                <c:pt idx="25">
                  <c:v>0.10725655147523605</c:v>
                </c:pt>
                <c:pt idx="26">
                  <c:v>-1.3952434065350364E-2</c:v>
                </c:pt>
                <c:pt idx="27">
                  <c:v>-9.3944405874229059E-2</c:v>
                </c:pt>
                <c:pt idx="28">
                  <c:v>-0.16371761016597444</c:v>
                </c:pt>
                <c:pt idx="29">
                  <c:v>-0.23406940648329433</c:v>
                </c:pt>
                <c:pt idx="30">
                  <c:v>-0.2937723504694551</c:v>
                </c:pt>
                <c:pt idx="31">
                  <c:v>-0.34435635190573399</c:v>
                </c:pt>
                <c:pt idx="32">
                  <c:v>-0.40127715734030034</c:v>
                </c:pt>
                <c:pt idx="33">
                  <c:v>-0.43535380994917233</c:v>
                </c:pt>
                <c:pt idx="34">
                  <c:v>-0.46127619620507315</c:v>
                </c:pt>
                <c:pt idx="35">
                  <c:v>-0.48151613781923103</c:v>
                </c:pt>
                <c:pt idx="36">
                  <c:v>-0.48569493023936072</c:v>
                </c:pt>
                <c:pt idx="37">
                  <c:v>-0.47169519915876851</c:v>
                </c:pt>
                <c:pt idx="38">
                  <c:v>-0.46119502911452004</c:v>
                </c:pt>
                <c:pt idx="39">
                  <c:v>-0.43911186454805307</c:v>
                </c:pt>
                <c:pt idx="40">
                  <c:v>-0.42476005308430004</c:v>
                </c:pt>
                <c:pt idx="41">
                  <c:v>-0.4171778575167524</c:v>
                </c:pt>
                <c:pt idx="42">
                  <c:v>-0.41470431183340867</c:v>
                </c:pt>
                <c:pt idx="43">
                  <c:v>-0.41226601126718976</c:v>
                </c:pt>
                <c:pt idx="44">
                  <c:v>-0.40211898606636187</c:v>
                </c:pt>
                <c:pt idx="45">
                  <c:v>-0.39082598378201372</c:v>
                </c:pt>
                <c:pt idx="46">
                  <c:v>-0.36429091315003598</c:v>
                </c:pt>
                <c:pt idx="47">
                  <c:v>-0.35190841369092318</c:v>
                </c:pt>
                <c:pt idx="48">
                  <c:v>-0.33847526532966188</c:v>
                </c:pt>
                <c:pt idx="49">
                  <c:v>-0.3205610286655759</c:v>
                </c:pt>
                <c:pt idx="50">
                  <c:v>-0.28706975706696553</c:v>
                </c:pt>
                <c:pt idx="51">
                  <c:v>-0.23538871308046441</c:v>
                </c:pt>
                <c:pt idx="52">
                  <c:v>-0.16333440266365679</c:v>
                </c:pt>
                <c:pt idx="53">
                  <c:v>-9.5451799593380779E-2</c:v>
                </c:pt>
                <c:pt idx="54">
                  <c:v>-2.4981527370966195E-2</c:v>
                </c:pt>
                <c:pt idx="55">
                  <c:v>4.6599055665756235E-2</c:v>
                </c:pt>
                <c:pt idx="56">
                  <c:v>0.11527015382040033</c:v>
                </c:pt>
                <c:pt idx="57">
                  <c:v>0.17452203482880432</c:v>
                </c:pt>
                <c:pt idx="58">
                  <c:v>0.2346877508534744</c:v>
                </c:pt>
                <c:pt idx="59">
                  <c:v>0.29045480330730794</c:v>
                </c:pt>
                <c:pt idx="60">
                  <c:v>0.34202406630633347</c:v>
                </c:pt>
                <c:pt idx="61">
                  <c:v>0.36815497589013463</c:v>
                </c:pt>
                <c:pt idx="62">
                  <c:v>0.3767794649835246</c:v>
                </c:pt>
                <c:pt idx="63">
                  <c:v>0.29492928217564013</c:v>
                </c:pt>
                <c:pt idx="64">
                  <c:v>0.30313720972208397</c:v>
                </c:pt>
                <c:pt idx="65">
                  <c:v>0.3055403959694265</c:v>
                </c:pt>
                <c:pt idx="66">
                  <c:v>0.3083749260662863</c:v>
                </c:pt>
                <c:pt idx="67">
                  <c:v>0.33023821133158093</c:v>
                </c:pt>
                <c:pt idx="68">
                  <c:v>0.34547791559109575</c:v>
                </c:pt>
                <c:pt idx="69">
                  <c:v>0.34641135215221996</c:v>
                </c:pt>
                <c:pt idx="70">
                  <c:v>0.34064523251894102</c:v>
                </c:pt>
                <c:pt idx="71">
                  <c:v>0.33824969518021031</c:v>
                </c:pt>
                <c:pt idx="72">
                  <c:v>0.34087764526986558</c:v>
                </c:pt>
                <c:pt idx="73">
                  <c:v>0.33059688635965795</c:v>
                </c:pt>
                <c:pt idx="74">
                  <c:v>0.3164351082226361</c:v>
                </c:pt>
                <c:pt idx="75">
                  <c:v>0.30401061312793659</c:v>
                </c:pt>
                <c:pt idx="76">
                  <c:v>0.3083546392202387</c:v>
                </c:pt>
                <c:pt idx="77">
                  <c:v>0.29837774892249713</c:v>
                </c:pt>
                <c:pt idx="78">
                  <c:v>0.29207632827557117</c:v>
                </c:pt>
                <c:pt idx="79">
                  <c:v>0.25857628806724231</c:v>
                </c:pt>
              </c:numCache>
            </c:numRef>
          </c:val>
          <c:smooth val="0"/>
          <c:extLst>
            <c:ext xmlns:c16="http://schemas.microsoft.com/office/drawing/2014/chart" uri="{C3380CC4-5D6E-409C-BE32-E72D297353CC}">
              <c16:uniqueId val="{00000002-8E7D-1345-83DF-1CE5647F489C}"/>
            </c:ext>
          </c:extLst>
        </c:ser>
        <c:ser>
          <c:idx val="3"/>
          <c:order val="3"/>
          <c:tx>
            <c:strRef>
              <c:f>'normalised compared'!$A$21:$B$21</c:f>
              <c:strCache>
                <c:ptCount val="2"/>
                <c:pt idx="0">
                  <c:v>LCD aggregate</c:v>
                </c:pt>
                <c:pt idx="1">
                  <c:v>2004</c:v>
                </c:pt>
              </c:strCache>
            </c:strRef>
          </c:tx>
          <c:spPr>
            <a:ln w="22225" cap="rnd" cmpd="sng" algn="ctr">
              <a:solidFill>
                <a:schemeClr val="accent4"/>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compared'!$D$21:$CE$21</c:f>
              <c:numCache>
                <c:formatCode>General</c:formatCode>
                <c:ptCount val="80"/>
                <c:pt idx="0">
                  <c:v>0.2864753409125787</c:v>
                </c:pt>
                <c:pt idx="1">
                  <c:v>0.19394561662727602</c:v>
                </c:pt>
                <c:pt idx="2">
                  <c:v>0.19598505525209428</c:v>
                </c:pt>
                <c:pt idx="3">
                  <c:v>0.21065907500945999</c:v>
                </c:pt>
                <c:pt idx="4">
                  <c:v>0.31863004845091286</c:v>
                </c:pt>
                <c:pt idx="5">
                  <c:v>0.32432593116864411</c:v>
                </c:pt>
                <c:pt idx="6">
                  <c:v>0.33975486204010075</c:v>
                </c:pt>
                <c:pt idx="7">
                  <c:v>0.35377626668428991</c:v>
                </c:pt>
                <c:pt idx="8">
                  <c:v>0.38290079345213512</c:v>
                </c:pt>
                <c:pt idx="9">
                  <c:v>0.39915269573493151</c:v>
                </c:pt>
                <c:pt idx="10">
                  <c:v>0.45158849112684973</c:v>
                </c:pt>
                <c:pt idx="11">
                  <c:v>0.47546053416963274</c:v>
                </c:pt>
                <c:pt idx="12">
                  <c:v>0.50500192226035168</c:v>
                </c:pt>
                <c:pt idx="13">
                  <c:v>0.54303414669422234</c:v>
                </c:pt>
                <c:pt idx="14">
                  <c:v>0.57413575951852325</c:v>
                </c:pt>
                <c:pt idx="15">
                  <c:v>0.58254306704570424</c:v>
                </c:pt>
                <c:pt idx="16">
                  <c:v>0.61309646655617556</c:v>
                </c:pt>
                <c:pt idx="17">
                  <c:v>0.58784389989304853</c:v>
                </c:pt>
                <c:pt idx="18">
                  <c:v>0.58212914900207524</c:v>
                </c:pt>
                <c:pt idx="19">
                  <c:v>0.62703558684258043</c:v>
                </c:pt>
                <c:pt idx="20">
                  <c:v>0.62445336229036863</c:v>
                </c:pt>
                <c:pt idx="21">
                  <c:v>0.58995986204002293</c:v>
                </c:pt>
                <c:pt idx="22">
                  <c:v>0.48018668679221516</c:v>
                </c:pt>
                <c:pt idx="23">
                  <c:v>0.36299442948010974</c:v>
                </c:pt>
                <c:pt idx="24">
                  <c:v>0.23784465137322827</c:v>
                </c:pt>
                <c:pt idx="25">
                  <c:v>0.13066577032308183</c:v>
                </c:pt>
                <c:pt idx="26">
                  <c:v>2.3410164212536678E-3</c:v>
                </c:pt>
                <c:pt idx="27">
                  <c:v>-8.0907790285434128E-2</c:v>
                </c:pt>
                <c:pt idx="28">
                  <c:v>-0.14975939094237278</c:v>
                </c:pt>
                <c:pt idx="29">
                  <c:v>-0.21162245757043793</c:v>
                </c:pt>
                <c:pt idx="30">
                  <c:v>-0.27171238565669614</c:v>
                </c:pt>
                <c:pt idx="31">
                  <c:v>-0.3050323674440647</c:v>
                </c:pt>
                <c:pt idx="32">
                  <c:v>-0.34178746645751995</c:v>
                </c:pt>
                <c:pt idx="33">
                  <c:v>-0.36141540373610764</c:v>
                </c:pt>
                <c:pt idx="34">
                  <c:v>-0.38004738955319373</c:v>
                </c:pt>
                <c:pt idx="35">
                  <c:v>-0.38679324088327371</c:v>
                </c:pt>
                <c:pt idx="36">
                  <c:v>-0.39416940507287723</c:v>
                </c:pt>
                <c:pt idx="37">
                  <c:v>-0.39323353291935698</c:v>
                </c:pt>
                <c:pt idx="38">
                  <c:v>-0.40953703441290357</c:v>
                </c:pt>
                <c:pt idx="39">
                  <c:v>-0.42317308880226562</c:v>
                </c:pt>
                <c:pt idx="40">
                  <c:v>-0.43408115928186575</c:v>
                </c:pt>
                <c:pt idx="41">
                  <c:v>-0.45205546120966883</c:v>
                </c:pt>
                <c:pt idx="42">
                  <c:v>-0.4575272869748801</c:v>
                </c:pt>
                <c:pt idx="43">
                  <c:v>-0.46570962828925799</c:v>
                </c:pt>
                <c:pt idx="44">
                  <c:v>-0.47721848434912978</c:v>
                </c:pt>
                <c:pt idx="45">
                  <c:v>-0.48753278711791059</c:v>
                </c:pt>
                <c:pt idx="46">
                  <c:v>-0.47045269322912925</c:v>
                </c:pt>
                <c:pt idx="47">
                  <c:v>-0.43974084108408323</c:v>
                </c:pt>
                <c:pt idx="48">
                  <c:v>-0.39175731755132626</c:v>
                </c:pt>
                <c:pt idx="49">
                  <c:v>-0.34840808459487599</c:v>
                </c:pt>
                <c:pt idx="50">
                  <c:v>-0.27613842343019279</c:v>
                </c:pt>
                <c:pt idx="51">
                  <c:v>-0.2151673005569002</c:v>
                </c:pt>
                <c:pt idx="52">
                  <c:v>-0.14561880759720791</c:v>
                </c:pt>
                <c:pt idx="53">
                  <c:v>-7.4990067337758232E-2</c:v>
                </c:pt>
                <c:pt idx="54">
                  <c:v>1.497012077637673E-3</c:v>
                </c:pt>
                <c:pt idx="55">
                  <c:v>6.9939536627419863E-2</c:v>
                </c:pt>
                <c:pt idx="56">
                  <c:v>0.13779460217727524</c:v>
                </c:pt>
                <c:pt idx="57">
                  <c:v>0.1899044270771432</c:v>
                </c:pt>
                <c:pt idx="58">
                  <c:v>0.22265627288536907</c:v>
                </c:pt>
                <c:pt idx="59">
                  <c:v>0.19723425705393791</c:v>
                </c:pt>
                <c:pt idx="60">
                  <c:v>0.22386240303041596</c:v>
                </c:pt>
                <c:pt idx="61">
                  <c:v>0.24532782862049593</c:v>
                </c:pt>
                <c:pt idx="62">
                  <c:v>0.26652564841799614</c:v>
                </c:pt>
                <c:pt idx="63">
                  <c:v>0.30959670858279054</c:v>
                </c:pt>
                <c:pt idx="64">
                  <c:v>0.343591091503193</c:v>
                </c:pt>
                <c:pt idx="65">
                  <c:v>0.36290406476655546</c:v>
                </c:pt>
                <c:pt idx="66">
                  <c:v>0.37109716067140974</c:v>
                </c:pt>
                <c:pt idx="67">
                  <c:v>0.38111514878615632</c:v>
                </c:pt>
                <c:pt idx="68">
                  <c:v>0.3892443444618503</c:v>
                </c:pt>
                <c:pt idx="69">
                  <c:v>0.38395975644279395</c:v>
                </c:pt>
                <c:pt idx="70">
                  <c:v>0.37323111118059382</c:v>
                </c:pt>
                <c:pt idx="71">
                  <c:v>0.36360472011090245</c:v>
                </c:pt>
                <c:pt idx="72">
                  <c:v>0.37458447848971127</c:v>
                </c:pt>
                <c:pt idx="73">
                  <c:v>0.37122376623799952</c:v>
                </c:pt>
                <c:pt idx="74">
                  <c:v>0.37151616017178318</c:v>
                </c:pt>
                <c:pt idx="75">
                  <c:v>0.33765769478473295</c:v>
                </c:pt>
                <c:pt idx="76">
                  <c:v>0.31652670337395883</c:v>
                </c:pt>
                <c:pt idx="77">
                  <c:v>0.28176101432015305</c:v>
                </c:pt>
                <c:pt idx="78">
                  <c:v>0.2651171588707753</c:v>
                </c:pt>
                <c:pt idx="79">
                  <c:v>0.2496549716942745</c:v>
                </c:pt>
              </c:numCache>
            </c:numRef>
          </c:val>
          <c:smooth val="0"/>
          <c:extLst>
            <c:ext xmlns:c16="http://schemas.microsoft.com/office/drawing/2014/chart" uri="{C3380CC4-5D6E-409C-BE32-E72D297353CC}">
              <c16:uniqueId val="{00000003-8E7D-1345-83DF-1CE5647F489C}"/>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LCD per capita</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manualLayout>
          <c:layoutTarget val="inner"/>
          <c:xMode val="edge"/>
          <c:yMode val="edge"/>
          <c:x val="0.11656225518184594"/>
          <c:y val="0.19824327994001598"/>
          <c:w val="0.8524093425927155"/>
          <c:h val="0.5616820325880062"/>
        </c:manualLayout>
      </c:layout>
      <c:lineChart>
        <c:grouping val="standard"/>
        <c:varyColors val="0"/>
        <c:ser>
          <c:idx val="0"/>
          <c:order val="0"/>
          <c:tx>
            <c:strRef>
              <c:f>'normalised compared'!$A$22:$B$22</c:f>
              <c:strCache>
                <c:ptCount val="2"/>
                <c:pt idx="0">
                  <c:v>LCD per capita</c:v>
                </c:pt>
                <c:pt idx="1">
                  <c:v>2016</c:v>
                </c:pt>
              </c:strCache>
            </c:strRef>
          </c:tx>
          <c:spPr>
            <a:ln w="22225" cap="rnd" cmpd="sng" algn="ctr">
              <a:solidFill>
                <a:schemeClr val="accent1"/>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compared'!$D$22:$CF$22</c:f>
              <c:numCache>
                <c:formatCode>General</c:formatCode>
                <c:ptCount val="81"/>
                <c:pt idx="0">
                  <c:v>0.5077557779300631</c:v>
                </c:pt>
                <c:pt idx="1">
                  <c:v>0.32287909568571982</c:v>
                </c:pt>
                <c:pt idx="2">
                  <c:v>0.34452525273427459</c:v>
                </c:pt>
                <c:pt idx="3">
                  <c:v>0.45712808532321275</c:v>
                </c:pt>
                <c:pt idx="4">
                  <c:v>0.48035239387565459</c:v>
                </c:pt>
                <c:pt idx="5">
                  <c:v>0.50398570874966686</c:v>
                </c:pt>
                <c:pt idx="6">
                  <c:v>0.49351211402323802</c:v>
                </c:pt>
                <c:pt idx="7">
                  <c:v>0.49474738656728778</c:v>
                </c:pt>
                <c:pt idx="8">
                  <c:v>0.50224049137309423</c:v>
                </c:pt>
                <c:pt idx="9">
                  <c:v>0.51379988592684556</c:v>
                </c:pt>
                <c:pt idx="10">
                  <c:v>0.52943872066834874</c:v>
                </c:pt>
                <c:pt idx="11">
                  <c:v>0.53817562803321506</c:v>
                </c:pt>
                <c:pt idx="12">
                  <c:v>0.55480295724562967</c:v>
                </c:pt>
                <c:pt idx="13">
                  <c:v>0.6081468672710314</c:v>
                </c:pt>
                <c:pt idx="14">
                  <c:v>0.62132530606266478</c:v>
                </c:pt>
                <c:pt idx="15">
                  <c:v>0.62954042135193866</c:v>
                </c:pt>
                <c:pt idx="16">
                  <c:v>0.58013662793579124</c:v>
                </c:pt>
                <c:pt idx="17">
                  <c:v>0.57666621502343363</c:v>
                </c:pt>
                <c:pt idx="18">
                  <c:v>0.5535478603148436</c:v>
                </c:pt>
                <c:pt idx="19">
                  <c:v>0.52396260899512992</c:v>
                </c:pt>
                <c:pt idx="20">
                  <c:v>0.47387633539655705</c:v>
                </c:pt>
                <c:pt idx="21">
                  <c:v>0.4060145372780809</c:v>
                </c:pt>
                <c:pt idx="22">
                  <c:v>0.33987276139924943</c:v>
                </c:pt>
                <c:pt idx="23">
                  <c:v>0.27696727716431657</c:v>
                </c:pt>
                <c:pt idx="24">
                  <c:v>0.18247074412178302</c:v>
                </c:pt>
                <c:pt idx="25">
                  <c:v>8.1798736902231065E-2</c:v>
                </c:pt>
                <c:pt idx="26">
                  <c:v>8.898013210426348E-3</c:v>
                </c:pt>
                <c:pt idx="27">
                  <c:v>-5.3848607516514956E-2</c:v>
                </c:pt>
                <c:pt idx="28">
                  <c:v>-0.1195162320459474</c:v>
                </c:pt>
                <c:pt idx="29">
                  <c:v>-0.16129532740389349</c:v>
                </c:pt>
                <c:pt idx="30">
                  <c:v>-0.21531319746941308</c:v>
                </c:pt>
                <c:pt idx="31">
                  <c:v>-0.25703709454735774</c:v>
                </c:pt>
                <c:pt idx="32">
                  <c:v>-0.28907596914298661</c:v>
                </c:pt>
                <c:pt idx="33">
                  <c:v>-0.3174676107234452</c:v>
                </c:pt>
                <c:pt idx="34">
                  <c:v>-0.33839912232464076</c:v>
                </c:pt>
                <c:pt idx="35">
                  <c:v>-0.35962428759071979</c:v>
                </c:pt>
                <c:pt idx="36">
                  <c:v>-0.38146973501310916</c:v>
                </c:pt>
                <c:pt idx="37">
                  <c:v>-0.39876252386873934</c:v>
                </c:pt>
                <c:pt idx="38">
                  <c:v>-0.42152941036626662</c:v>
                </c:pt>
                <c:pt idx="39">
                  <c:v>-0.43519038736812193</c:v>
                </c:pt>
                <c:pt idx="40">
                  <c:v>-0.44758272209128169</c:v>
                </c:pt>
                <c:pt idx="41">
                  <c:v>-0.45152445782375544</c:v>
                </c:pt>
                <c:pt idx="42">
                  <c:v>-0.44853235760492499</c:v>
                </c:pt>
                <c:pt idx="43">
                  <c:v>-0.43782568811650829</c:v>
                </c:pt>
                <c:pt idx="44">
                  <c:v>-0.4276482744668178</c:v>
                </c:pt>
                <c:pt idx="45">
                  <c:v>-0.41109597779384349</c:v>
                </c:pt>
                <c:pt idx="46">
                  <c:v>-0.39218769887325217</c:v>
                </c:pt>
                <c:pt idx="47">
                  <c:v>-0.37210366005963036</c:v>
                </c:pt>
                <c:pt idx="48">
                  <c:v>-0.35055320898967224</c:v>
                </c:pt>
                <c:pt idx="49">
                  <c:v>-0.32223744900107404</c:v>
                </c:pt>
                <c:pt idx="50">
                  <c:v>-0.2950195532823241</c:v>
                </c:pt>
                <c:pt idx="51">
                  <c:v>-0.26116773457057513</c:v>
                </c:pt>
                <c:pt idx="52">
                  <c:v>-0.22218467743136133</c:v>
                </c:pt>
                <c:pt idx="53">
                  <c:v>-0.17998803586413217</c:v>
                </c:pt>
                <c:pt idx="54">
                  <c:v>-0.13945341440901982</c:v>
                </c:pt>
                <c:pt idx="55">
                  <c:v>-9.5685364393750708E-2</c:v>
                </c:pt>
                <c:pt idx="56">
                  <c:v>-5.298912952263074E-2</c:v>
                </c:pt>
                <c:pt idx="57">
                  <c:v>-5.441862033957595E-3</c:v>
                </c:pt>
                <c:pt idx="58">
                  <c:v>4.9162706956033739E-2</c:v>
                </c:pt>
                <c:pt idx="59">
                  <c:v>0.11710104320109033</c:v>
                </c:pt>
                <c:pt idx="60">
                  <c:v>0.18829897560443351</c:v>
                </c:pt>
                <c:pt idx="61">
                  <c:v>0.26493421008724033</c:v>
                </c:pt>
                <c:pt idx="62">
                  <c:v>0.34072268261705757</c:v>
                </c:pt>
                <c:pt idx="63">
                  <c:v>0.4137378735075386</c:v>
                </c:pt>
                <c:pt idx="64">
                  <c:v>0.47594020412088972</c:v>
                </c:pt>
                <c:pt idx="65">
                  <c:v>0.53094671674785909</c:v>
                </c:pt>
                <c:pt idx="66">
                  <c:v>0.57712150457459577</c:v>
                </c:pt>
                <c:pt idx="67">
                  <c:v>0.61359205763983882</c:v>
                </c:pt>
                <c:pt idx="68">
                  <c:v>0.64010824115158049</c:v>
                </c:pt>
                <c:pt idx="69">
                  <c:v>0.65948705307608335</c:v>
                </c:pt>
                <c:pt idx="70">
                  <c:v>0.68015914954486645</c:v>
                </c:pt>
                <c:pt idx="71">
                  <c:v>0.68532691697179571</c:v>
                </c:pt>
                <c:pt idx="72">
                  <c:v>0.69015419463290661</c:v>
                </c:pt>
                <c:pt idx="73">
                  <c:v>0.69404593499962697</c:v>
                </c:pt>
                <c:pt idx="74">
                  <c:v>0.69602853163650269</c:v>
                </c:pt>
                <c:pt idx="75">
                  <c:v>0.69972716194118978</c:v>
                </c:pt>
                <c:pt idx="76">
                  <c:v>0.70577770694003994</c:v>
                </c:pt>
                <c:pt idx="77">
                  <c:v>0.7125637287886466</c:v>
                </c:pt>
                <c:pt idx="78">
                  <c:v>0.72061827444351823</c:v>
                </c:pt>
                <c:pt idx="79">
                  <c:v>0.73193223361167903</c:v>
                </c:pt>
                <c:pt idx="80">
                  <c:v>0.67564922003477801</c:v>
                </c:pt>
              </c:numCache>
            </c:numRef>
          </c:val>
          <c:smooth val="0"/>
          <c:extLst>
            <c:ext xmlns:c16="http://schemas.microsoft.com/office/drawing/2014/chart" uri="{C3380CC4-5D6E-409C-BE32-E72D297353CC}">
              <c16:uniqueId val="{00000000-A57A-6A4C-BBA0-619EA4B0F037}"/>
            </c:ext>
          </c:extLst>
        </c:ser>
        <c:ser>
          <c:idx val="1"/>
          <c:order val="1"/>
          <c:tx>
            <c:strRef>
              <c:f>'normalised compared'!$A$23:$B$23</c:f>
              <c:strCache>
                <c:ptCount val="2"/>
                <c:pt idx="0">
                  <c:v>LCD per capita</c:v>
                </c:pt>
                <c:pt idx="1">
                  <c:v>2012</c:v>
                </c:pt>
              </c:strCache>
            </c:strRef>
          </c:tx>
          <c:spPr>
            <a:ln w="22225" cap="rnd" cmpd="sng" algn="ctr">
              <a:solidFill>
                <a:schemeClr val="accent2"/>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compared'!$D$23:$CF$23</c:f>
              <c:numCache>
                <c:formatCode>General</c:formatCode>
                <c:ptCount val="81"/>
                <c:pt idx="0">
                  <c:v>0.41269994156912332</c:v>
                </c:pt>
                <c:pt idx="1">
                  <c:v>0.33665626520021918</c:v>
                </c:pt>
                <c:pt idx="2">
                  <c:v>0.33329960755213384</c:v>
                </c:pt>
                <c:pt idx="3">
                  <c:v>0.42050641685140588</c:v>
                </c:pt>
                <c:pt idx="4">
                  <c:v>0.44499448149781773</c:v>
                </c:pt>
                <c:pt idx="5">
                  <c:v>0.49183141175525369</c:v>
                </c:pt>
                <c:pt idx="6">
                  <c:v>0.51305696913028742</c:v>
                </c:pt>
                <c:pt idx="7">
                  <c:v>0.5792084054089236</c:v>
                </c:pt>
                <c:pt idx="8">
                  <c:v>0.59332140048218718</c:v>
                </c:pt>
                <c:pt idx="9">
                  <c:v>0.60895420588809868</c:v>
                </c:pt>
                <c:pt idx="10">
                  <c:v>0.62797400018590344</c:v>
                </c:pt>
                <c:pt idx="11">
                  <c:v>0.63421391018656104</c:v>
                </c:pt>
                <c:pt idx="12">
                  <c:v>0.64211041848213801</c:v>
                </c:pt>
                <c:pt idx="13">
                  <c:v>0.64518416751527807</c:v>
                </c:pt>
                <c:pt idx="14">
                  <c:v>0.65820327062671202</c:v>
                </c:pt>
                <c:pt idx="15">
                  <c:v>0.66606876145124538</c:v>
                </c:pt>
                <c:pt idx="16">
                  <c:v>0.60750045636398575</c:v>
                </c:pt>
                <c:pt idx="17">
                  <c:v>0.60459835563667919</c:v>
                </c:pt>
                <c:pt idx="18">
                  <c:v>0.58357880367773507</c:v>
                </c:pt>
                <c:pt idx="19">
                  <c:v>0.54488670447815324</c:v>
                </c:pt>
                <c:pt idx="20">
                  <c:v>0.49081680191336252</c:v>
                </c:pt>
                <c:pt idx="21">
                  <c:v>0.43320665304075567</c:v>
                </c:pt>
                <c:pt idx="22">
                  <c:v>0.3604769738601315</c:v>
                </c:pt>
                <c:pt idx="23">
                  <c:v>0.29345530994994812</c:v>
                </c:pt>
                <c:pt idx="24">
                  <c:v>0.19870674896159865</c:v>
                </c:pt>
                <c:pt idx="25">
                  <c:v>9.7607841136162457E-2</c:v>
                </c:pt>
                <c:pt idx="26">
                  <c:v>1.4548860879716049E-2</c:v>
                </c:pt>
                <c:pt idx="27">
                  <c:v>-5.7032334103216238E-2</c:v>
                </c:pt>
                <c:pt idx="28">
                  <c:v>-0.12116686847694691</c:v>
                </c:pt>
                <c:pt idx="29">
                  <c:v>-0.1785633833740298</c:v>
                </c:pt>
                <c:pt idx="30">
                  <c:v>-0.23333958532093332</c:v>
                </c:pt>
                <c:pt idx="31">
                  <c:v>-0.26464625539567893</c:v>
                </c:pt>
                <c:pt idx="32">
                  <c:v>-0.28785990456884875</c:v>
                </c:pt>
                <c:pt idx="33">
                  <c:v>-0.30981853562529932</c:v>
                </c:pt>
                <c:pt idx="34">
                  <c:v>-0.32172796354848759</c:v>
                </c:pt>
                <c:pt idx="35">
                  <c:v>-0.33425161059590847</c:v>
                </c:pt>
                <c:pt idx="36">
                  <c:v>-0.35695907568595064</c:v>
                </c:pt>
                <c:pt idx="37">
                  <c:v>-0.37551822851482225</c:v>
                </c:pt>
                <c:pt idx="38">
                  <c:v>-0.38824856720556822</c:v>
                </c:pt>
                <c:pt idx="39">
                  <c:v>-0.40239299148621654</c:v>
                </c:pt>
                <c:pt idx="40">
                  <c:v>-0.41163473390573646</c:v>
                </c:pt>
                <c:pt idx="41">
                  <c:v>-0.40771024609453665</c:v>
                </c:pt>
                <c:pt idx="42">
                  <c:v>-0.4040220491947521</c:v>
                </c:pt>
                <c:pt idx="43">
                  <c:v>-0.3963724454584992</c:v>
                </c:pt>
                <c:pt idx="44">
                  <c:v>-0.38059246718481943</c:v>
                </c:pt>
                <c:pt idx="45">
                  <c:v>-0.36373556963626741</c:v>
                </c:pt>
                <c:pt idx="46">
                  <c:v>-0.34136604858545555</c:v>
                </c:pt>
                <c:pt idx="47">
                  <c:v>-0.31596582782340898</c:v>
                </c:pt>
                <c:pt idx="48">
                  <c:v>-0.28743760032813737</c:v>
                </c:pt>
                <c:pt idx="49">
                  <c:v>-0.25845694321651702</c:v>
                </c:pt>
                <c:pt idx="50">
                  <c:v>-0.22490708780596802</c:v>
                </c:pt>
                <c:pt idx="51">
                  <c:v>-0.19092004846081836</c:v>
                </c:pt>
                <c:pt idx="52">
                  <c:v>-0.1544742569309614</c:v>
                </c:pt>
                <c:pt idx="53">
                  <c:v>-0.11387387416072922</c:v>
                </c:pt>
                <c:pt idx="54">
                  <c:v>-6.9090192977437764E-2</c:v>
                </c:pt>
                <c:pt idx="55">
                  <c:v>-1.9066153236481417E-2</c:v>
                </c:pt>
                <c:pt idx="56">
                  <c:v>3.4555475675655443E-2</c:v>
                </c:pt>
                <c:pt idx="57">
                  <c:v>0.10225180389239616</c:v>
                </c:pt>
                <c:pt idx="58">
                  <c:v>0.17281234165592468</c:v>
                </c:pt>
                <c:pt idx="59">
                  <c:v>0.24656428211211556</c:v>
                </c:pt>
                <c:pt idx="60">
                  <c:v>0.32194357614587388</c:v>
                </c:pt>
                <c:pt idx="61">
                  <c:v>0.38650083793377782</c:v>
                </c:pt>
                <c:pt idx="62">
                  <c:v>0.43868137392537615</c:v>
                </c:pt>
                <c:pt idx="63">
                  <c:v>0.48325283933609692</c:v>
                </c:pt>
                <c:pt idx="64">
                  <c:v>0.519104369517153</c:v>
                </c:pt>
                <c:pt idx="65">
                  <c:v>0.55095217551555309</c:v>
                </c:pt>
                <c:pt idx="66">
                  <c:v>0.58857362298234661</c:v>
                </c:pt>
                <c:pt idx="67">
                  <c:v>0.62044229028870523</c:v>
                </c:pt>
                <c:pt idx="68">
                  <c:v>0.64411813637920867</c:v>
                </c:pt>
                <c:pt idx="69">
                  <c:v>0.66507501291731275</c:v>
                </c:pt>
                <c:pt idx="70">
                  <c:v>0.68224309164291153</c:v>
                </c:pt>
                <c:pt idx="71">
                  <c:v>0.68692274965251054</c:v>
                </c:pt>
                <c:pt idx="72">
                  <c:v>0.69495174555301642</c:v>
                </c:pt>
                <c:pt idx="73">
                  <c:v>0.70149945134302583</c:v>
                </c:pt>
                <c:pt idx="74">
                  <c:v>0.70911158707222177</c:v>
                </c:pt>
                <c:pt idx="75">
                  <c:v>0.71976375520305491</c:v>
                </c:pt>
                <c:pt idx="76">
                  <c:v>0.73006173858341816</c:v>
                </c:pt>
                <c:pt idx="77">
                  <c:v>0.73872288701324373</c:v>
                </c:pt>
                <c:pt idx="78">
                  <c:v>0.74573878277177663</c:v>
                </c:pt>
                <c:pt idx="79">
                  <c:v>0.75090776654875169</c:v>
                </c:pt>
                <c:pt idx="80">
                  <c:v>0.69074023176345856</c:v>
                </c:pt>
              </c:numCache>
            </c:numRef>
          </c:val>
          <c:smooth val="0"/>
          <c:extLst>
            <c:ext xmlns:c16="http://schemas.microsoft.com/office/drawing/2014/chart" uri="{C3380CC4-5D6E-409C-BE32-E72D297353CC}">
              <c16:uniqueId val="{00000001-A57A-6A4C-BBA0-619EA4B0F037}"/>
            </c:ext>
          </c:extLst>
        </c:ser>
        <c:ser>
          <c:idx val="2"/>
          <c:order val="2"/>
          <c:tx>
            <c:strRef>
              <c:f>'normalised compared'!$A$24:$B$24</c:f>
              <c:strCache>
                <c:ptCount val="2"/>
                <c:pt idx="0">
                  <c:v>LCD per capita</c:v>
                </c:pt>
                <c:pt idx="1">
                  <c:v>2008</c:v>
                </c:pt>
              </c:strCache>
            </c:strRef>
          </c:tx>
          <c:spPr>
            <a:ln w="22225" cap="rnd" cmpd="sng" algn="ctr">
              <a:solidFill>
                <a:schemeClr val="accent3"/>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compared'!$D$24:$CF$24</c:f>
              <c:numCache>
                <c:formatCode>General</c:formatCode>
                <c:ptCount val="81"/>
                <c:pt idx="0">
                  <c:v>0.46345003617695019</c:v>
                </c:pt>
                <c:pt idx="1">
                  <c:v>0.29720519004843832</c:v>
                </c:pt>
                <c:pt idx="2">
                  <c:v>0.30567037868945618</c:v>
                </c:pt>
                <c:pt idx="3">
                  <c:v>0.36595281921081951</c:v>
                </c:pt>
                <c:pt idx="4">
                  <c:v>0.38715423405349497</c:v>
                </c:pt>
                <c:pt idx="5">
                  <c:v>0.40487950715350274</c:v>
                </c:pt>
                <c:pt idx="6">
                  <c:v>0.46601832700543483</c:v>
                </c:pt>
                <c:pt idx="7">
                  <c:v>0.50656289132843835</c:v>
                </c:pt>
                <c:pt idx="8">
                  <c:v>0.50966843766908287</c:v>
                </c:pt>
                <c:pt idx="9">
                  <c:v>0.51823413067411572</c:v>
                </c:pt>
                <c:pt idx="10">
                  <c:v>0.52946556394972799</c:v>
                </c:pt>
                <c:pt idx="11">
                  <c:v>0.53665361552679114</c:v>
                </c:pt>
                <c:pt idx="12">
                  <c:v>0.54701349754868445</c:v>
                </c:pt>
                <c:pt idx="13">
                  <c:v>0.53028484779983653</c:v>
                </c:pt>
                <c:pt idx="14">
                  <c:v>0.5391548007594813</c:v>
                </c:pt>
                <c:pt idx="15">
                  <c:v>0.54730764288786304</c:v>
                </c:pt>
                <c:pt idx="16">
                  <c:v>0.51501018685535183</c:v>
                </c:pt>
                <c:pt idx="17">
                  <c:v>0.50877290912903195</c:v>
                </c:pt>
                <c:pt idx="18">
                  <c:v>0.48597841668397707</c:v>
                </c:pt>
                <c:pt idx="19">
                  <c:v>0.49816734977287969</c:v>
                </c:pt>
                <c:pt idx="20">
                  <c:v>0.46184807619655055</c:v>
                </c:pt>
                <c:pt idx="21">
                  <c:v>0.4016969203029197</c:v>
                </c:pt>
                <c:pt idx="22">
                  <c:v>0.33712151866360651</c:v>
                </c:pt>
                <c:pt idx="23">
                  <c:v>0.26531503982421889</c:v>
                </c:pt>
                <c:pt idx="24">
                  <c:v>0.17259129238815837</c:v>
                </c:pt>
                <c:pt idx="25">
                  <c:v>8.2119433153127863E-2</c:v>
                </c:pt>
                <c:pt idx="26">
                  <c:v>-1.1124309646690733E-2</c:v>
                </c:pt>
                <c:pt idx="27">
                  <c:v>-7.8498432917472716E-2</c:v>
                </c:pt>
                <c:pt idx="28">
                  <c:v>-0.13457837266640291</c:v>
                </c:pt>
                <c:pt idx="29">
                  <c:v>-0.19538628542966235</c:v>
                </c:pt>
                <c:pt idx="30">
                  <c:v>-0.25166369764196278</c:v>
                </c:pt>
                <c:pt idx="31">
                  <c:v>-0.29927647845359462</c:v>
                </c:pt>
                <c:pt idx="32">
                  <c:v>-0.34640429682828972</c:v>
                </c:pt>
                <c:pt idx="33">
                  <c:v>-0.38814685263306187</c:v>
                </c:pt>
                <c:pt idx="34">
                  <c:v>-0.42567741558657723</c:v>
                </c:pt>
                <c:pt idx="35">
                  <c:v>-0.46296063255100328</c:v>
                </c:pt>
                <c:pt idx="36">
                  <c:v>-0.48128497840673368</c:v>
                </c:pt>
                <c:pt idx="37">
                  <c:v>-0.48827048095900027</c:v>
                </c:pt>
                <c:pt idx="38">
                  <c:v>-0.48895688854138425</c:v>
                </c:pt>
                <c:pt idx="39">
                  <c:v>-0.48583480968211246</c:v>
                </c:pt>
                <c:pt idx="40">
                  <c:v>-0.47619383550437649</c:v>
                </c:pt>
                <c:pt idx="41">
                  <c:v>-0.47442490735448684</c:v>
                </c:pt>
                <c:pt idx="42">
                  <c:v>-0.46823825404855968</c:v>
                </c:pt>
                <c:pt idx="43">
                  <c:v>-0.4575449491199417</c:v>
                </c:pt>
                <c:pt idx="44">
                  <c:v>-0.43649925828036074</c:v>
                </c:pt>
                <c:pt idx="45">
                  <c:v>-0.41502243837583264</c:v>
                </c:pt>
                <c:pt idx="46">
                  <c:v>-0.38310556400271417</c:v>
                </c:pt>
                <c:pt idx="47">
                  <c:v>-0.35714678856698501</c:v>
                </c:pt>
                <c:pt idx="48">
                  <c:v>-0.3230864628851991</c:v>
                </c:pt>
                <c:pt idx="49">
                  <c:v>-0.28947785490180605</c:v>
                </c:pt>
                <c:pt idx="50">
                  <c:v>-0.24950584455852842</c:v>
                </c:pt>
                <c:pt idx="51">
                  <c:v>-0.20159857184094557</c:v>
                </c:pt>
                <c:pt idx="52">
                  <c:v>-0.14091099476256999</c:v>
                </c:pt>
                <c:pt idx="53">
                  <c:v>-8.1889299980404354E-2</c:v>
                </c:pt>
                <c:pt idx="54">
                  <c:v>-2.2254414659965471E-2</c:v>
                </c:pt>
                <c:pt idx="55">
                  <c:v>4.2016468704132212E-2</c:v>
                </c:pt>
                <c:pt idx="56">
                  <c:v>0.10553689862539913</c:v>
                </c:pt>
                <c:pt idx="57">
                  <c:v>0.16363116788864057</c:v>
                </c:pt>
                <c:pt idx="58">
                  <c:v>0.22986223452227916</c:v>
                </c:pt>
                <c:pt idx="59">
                  <c:v>0.30073198188311157</c:v>
                </c:pt>
                <c:pt idx="60">
                  <c:v>0.36696266344255857</c:v>
                </c:pt>
                <c:pt idx="61">
                  <c:v>0.42617767830472802</c:v>
                </c:pt>
                <c:pt idx="62">
                  <c:v>0.48258421872928786</c:v>
                </c:pt>
                <c:pt idx="63">
                  <c:v>0.52380682168891057</c:v>
                </c:pt>
                <c:pt idx="64">
                  <c:v>0.55483825646579876</c:v>
                </c:pt>
                <c:pt idx="65">
                  <c:v>0.58050802088490439</c:v>
                </c:pt>
                <c:pt idx="66">
                  <c:v>0.60181463799673274</c:v>
                </c:pt>
                <c:pt idx="67">
                  <c:v>0.61180551625659507</c:v>
                </c:pt>
                <c:pt idx="68">
                  <c:v>0.61755354438664467</c:v>
                </c:pt>
                <c:pt idx="69">
                  <c:v>0.62217890154680811</c:v>
                </c:pt>
                <c:pt idx="70">
                  <c:v>0.62625976380000903</c:v>
                </c:pt>
                <c:pt idx="71">
                  <c:v>0.62787676734549502</c:v>
                </c:pt>
                <c:pt idx="72">
                  <c:v>0.63428183473291377</c:v>
                </c:pt>
                <c:pt idx="73">
                  <c:v>0.64172377856032381</c:v>
                </c:pt>
                <c:pt idx="74">
                  <c:v>0.64781678182284697</c:v>
                </c:pt>
                <c:pt idx="75">
                  <c:v>0.65621946008675713</c:v>
                </c:pt>
                <c:pt idx="76">
                  <c:v>0.66110019845080858</c:v>
                </c:pt>
                <c:pt idx="77">
                  <c:v>0.66338502333102922</c:v>
                </c:pt>
                <c:pt idx="78">
                  <c:v>0.66466449651174642</c:v>
                </c:pt>
                <c:pt idx="79">
                  <c:v>0.6655282435951817</c:v>
                </c:pt>
                <c:pt idx="80">
                  <c:v>0.62397185832625546</c:v>
                </c:pt>
              </c:numCache>
            </c:numRef>
          </c:val>
          <c:smooth val="0"/>
          <c:extLst>
            <c:ext xmlns:c16="http://schemas.microsoft.com/office/drawing/2014/chart" uri="{C3380CC4-5D6E-409C-BE32-E72D297353CC}">
              <c16:uniqueId val="{00000002-A57A-6A4C-BBA0-619EA4B0F037}"/>
            </c:ext>
          </c:extLst>
        </c:ser>
        <c:ser>
          <c:idx val="3"/>
          <c:order val="3"/>
          <c:tx>
            <c:strRef>
              <c:f>'normalised compared'!$A$25:$B$25</c:f>
              <c:strCache>
                <c:ptCount val="2"/>
                <c:pt idx="0">
                  <c:v>LCD per capita</c:v>
                </c:pt>
                <c:pt idx="1">
                  <c:v>2004</c:v>
                </c:pt>
              </c:strCache>
            </c:strRef>
          </c:tx>
          <c:spPr>
            <a:ln w="22225" cap="rnd" cmpd="sng" algn="ctr">
              <a:solidFill>
                <a:schemeClr val="accent4"/>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compared'!$D$25:$CF$25</c:f>
              <c:numCache>
                <c:formatCode>General</c:formatCode>
                <c:ptCount val="81"/>
                <c:pt idx="0">
                  <c:v>0.43128465114439474</c:v>
                </c:pt>
                <c:pt idx="1">
                  <c:v>0.29629585561457722</c:v>
                </c:pt>
                <c:pt idx="2">
                  <c:v>0.29654987387517356</c:v>
                </c:pt>
                <c:pt idx="3">
                  <c:v>0.30986347578763995</c:v>
                </c:pt>
                <c:pt idx="4">
                  <c:v>0.45135937987292929</c:v>
                </c:pt>
                <c:pt idx="5">
                  <c:v>0.45428177558619809</c:v>
                </c:pt>
                <c:pt idx="6">
                  <c:v>0.46242847217306082</c:v>
                </c:pt>
                <c:pt idx="7">
                  <c:v>0.46306463480377913</c:v>
                </c:pt>
                <c:pt idx="8">
                  <c:v>0.47816777491283491</c:v>
                </c:pt>
                <c:pt idx="9">
                  <c:v>0.48512425280361959</c:v>
                </c:pt>
                <c:pt idx="10">
                  <c:v>0.51886647683243825</c:v>
                </c:pt>
                <c:pt idx="11">
                  <c:v>0.52452688076498333</c:v>
                </c:pt>
                <c:pt idx="12">
                  <c:v>0.53304352087194606</c:v>
                </c:pt>
                <c:pt idx="13">
                  <c:v>0.54088567736854432</c:v>
                </c:pt>
                <c:pt idx="14">
                  <c:v>0.55719539562328502</c:v>
                </c:pt>
                <c:pt idx="15">
                  <c:v>0.55905501137816904</c:v>
                </c:pt>
                <c:pt idx="16">
                  <c:v>0.57283004600160381</c:v>
                </c:pt>
                <c:pt idx="17">
                  <c:v>0.53713761061041465</c:v>
                </c:pt>
                <c:pt idx="18">
                  <c:v>0.50608094833007378</c:v>
                </c:pt>
                <c:pt idx="19">
                  <c:v>0.50864106471917181</c:v>
                </c:pt>
                <c:pt idx="20">
                  <c:v>0.49198336447437052</c:v>
                </c:pt>
                <c:pt idx="21">
                  <c:v>0.45528870658321507</c:v>
                </c:pt>
                <c:pt idx="22">
                  <c:v>0.38603406984606525</c:v>
                </c:pt>
                <c:pt idx="23">
                  <c:v>0.30591132833252455</c:v>
                </c:pt>
                <c:pt idx="24">
                  <c:v>0.19719665090172497</c:v>
                </c:pt>
                <c:pt idx="25">
                  <c:v>0.11002300379194858</c:v>
                </c:pt>
                <c:pt idx="26">
                  <c:v>2.0239444768408517E-3</c:v>
                </c:pt>
                <c:pt idx="27">
                  <c:v>-7.0985713959409058E-2</c:v>
                </c:pt>
                <c:pt idx="28">
                  <c:v>-0.13051452902309679</c:v>
                </c:pt>
                <c:pt idx="29">
                  <c:v>-0.1904399404496788</c:v>
                </c:pt>
                <c:pt idx="30">
                  <c:v>-0.25310381547937583</c:v>
                </c:pt>
                <c:pt idx="31">
                  <c:v>-0.2959750248118892</c:v>
                </c:pt>
                <c:pt idx="32">
                  <c:v>-0.34172725007337179</c:v>
                </c:pt>
                <c:pt idx="33">
                  <c:v>-0.37727915229346393</c:v>
                </c:pt>
                <c:pt idx="34">
                  <c:v>-0.40614419822395903</c:v>
                </c:pt>
                <c:pt idx="35">
                  <c:v>-0.4309652638225544</c:v>
                </c:pt>
                <c:pt idx="36">
                  <c:v>-0.44471775264989233</c:v>
                </c:pt>
                <c:pt idx="37">
                  <c:v>-0.44968978806106202</c:v>
                </c:pt>
                <c:pt idx="38">
                  <c:v>-0.46446890108840999</c:v>
                </c:pt>
                <c:pt idx="39">
                  <c:v>-0.47126632113721934</c:v>
                </c:pt>
                <c:pt idx="40">
                  <c:v>-0.47206765921921973</c:v>
                </c:pt>
                <c:pt idx="41">
                  <c:v>-0.48044496905579176</c:v>
                </c:pt>
                <c:pt idx="42">
                  <c:v>-0.48088791146447341</c:v>
                </c:pt>
                <c:pt idx="43">
                  <c:v>-0.47173638036468196</c:v>
                </c:pt>
                <c:pt idx="44">
                  <c:v>-0.45418410004883986</c:v>
                </c:pt>
                <c:pt idx="45">
                  <c:v>-0.43797071695638462</c:v>
                </c:pt>
                <c:pt idx="46">
                  <c:v>-0.40624225181582502</c:v>
                </c:pt>
                <c:pt idx="47">
                  <c:v>-0.37322987919845602</c:v>
                </c:pt>
                <c:pt idx="48">
                  <c:v>-0.33437903897540577</c:v>
                </c:pt>
                <c:pt idx="49">
                  <c:v>-0.29510151268750584</c:v>
                </c:pt>
                <c:pt idx="50">
                  <c:v>-0.24252017953574867</c:v>
                </c:pt>
                <c:pt idx="51">
                  <c:v>-0.19088640563900056</c:v>
                </c:pt>
                <c:pt idx="52">
                  <c:v>-0.13073011460612421</c:v>
                </c:pt>
                <c:pt idx="53">
                  <c:v>-6.8726851164002678E-2</c:v>
                </c:pt>
                <c:pt idx="54">
                  <c:v>1.4292339924177526E-3</c:v>
                </c:pt>
                <c:pt idx="55">
                  <c:v>7.0452871907221132E-2</c:v>
                </c:pt>
                <c:pt idx="56">
                  <c:v>0.14326145300493429</c:v>
                </c:pt>
                <c:pt idx="57">
                  <c:v>0.2123294854739326</c:v>
                </c:pt>
                <c:pt idx="58">
                  <c:v>0.27456215496898317</c:v>
                </c:pt>
                <c:pt idx="59">
                  <c:v>0.33600896943255404</c:v>
                </c:pt>
                <c:pt idx="60">
                  <c:v>0.39135078786250094</c:v>
                </c:pt>
                <c:pt idx="61">
                  <c:v>0.44366665801265531</c:v>
                </c:pt>
                <c:pt idx="62">
                  <c:v>0.49288502447528321</c:v>
                </c:pt>
                <c:pt idx="63">
                  <c:v>0.54049576569671831</c:v>
                </c:pt>
                <c:pt idx="64">
                  <c:v>0.57624236598828649</c:v>
                </c:pt>
                <c:pt idx="65">
                  <c:v>0.6083358943089372</c:v>
                </c:pt>
                <c:pt idx="66">
                  <c:v>0.63247522452433824</c:v>
                </c:pt>
                <c:pt idx="67">
                  <c:v>0.65027884235063105</c:v>
                </c:pt>
                <c:pt idx="68">
                  <c:v>0.66116612480114079</c:v>
                </c:pt>
                <c:pt idx="69">
                  <c:v>0.67265595739977335</c:v>
                </c:pt>
                <c:pt idx="70">
                  <c:v>0.68321536348631473</c:v>
                </c:pt>
                <c:pt idx="71">
                  <c:v>0.69288764748619502</c:v>
                </c:pt>
                <c:pt idx="72">
                  <c:v>0.70107500211693341</c:v>
                </c:pt>
                <c:pt idx="73">
                  <c:v>0.709137530022941</c:v>
                </c:pt>
                <c:pt idx="74">
                  <c:v>0.71444926459359315</c:v>
                </c:pt>
                <c:pt idx="75">
                  <c:v>0.71885634909586238</c:v>
                </c:pt>
                <c:pt idx="76">
                  <c:v>0.72144464773008143</c:v>
                </c:pt>
                <c:pt idx="77">
                  <c:v>0.72251131133931812</c:v>
                </c:pt>
                <c:pt idx="78">
                  <c:v>0.72225677754984763</c:v>
                </c:pt>
                <c:pt idx="79">
                  <c:v>0.70077090881835991</c:v>
                </c:pt>
                <c:pt idx="80">
                  <c:v>0.71029884473347427</c:v>
                </c:pt>
              </c:numCache>
            </c:numRef>
          </c:val>
          <c:smooth val="0"/>
          <c:extLst>
            <c:ext xmlns:c16="http://schemas.microsoft.com/office/drawing/2014/chart" uri="{C3380CC4-5D6E-409C-BE32-E72D297353CC}">
              <c16:uniqueId val="{00000003-A57A-6A4C-BBA0-619EA4B0F037}"/>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2004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Sheet3!$A$2:$A$8</c:f>
              <c:strCache>
                <c:ptCount val="7"/>
                <c:pt idx="0">
                  <c:v>Lifecycle deficit</c:v>
                </c:pt>
                <c:pt idx="2">
                  <c:v>Consumption</c:v>
                </c:pt>
                <c:pt idx="3">
                  <c:v>Public consumption</c:v>
                </c:pt>
                <c:pt idx="4">
                  <c:v>Public consumption health</c:v>
                </c:pt>
                <c:pt idx="6">
                  <c:v>Public transfers inflows</c:v>
                </c:pt>
              </c:strCache>
            </c:strRef>
          </c:cat>
          <c:val>
            <c:numRef>
              <c:f>Sheet3!$B$2:$B$8</c:f>
              <c:numCache>
                <c:formatCode>General</c:formatCode>
                <c:ptCount val="7"/>
                <c:pt idx="0" formatCode="0.00">
                  <c:v>0.78506229614416956</c:v>
                </c:pt>
                <c:pt idx="2" formatCode="0.00">
                  <c:v>0.79011802376428975</c:v>
                </c:pt>
                <c:pt idx="3" formatCode="0.00">
                  <c:v>0.49288351121844987</c:v>
                </c:pt>
                <c:pt idx="4" formatCode="0.00">
                  <c:v>1.9720358386313837</c:v>
                </c:pt>
                <c:pt idx="6" formatCode="0.00">
                  <c:v>1.7266742626247729</c:v>
                </c:pt>
              </c:numCache>
            </c:numRef>
          </c:val>
          <c:extLst>
            <c:ext xmlns:c16="http://schemas.microsoft.com/office/drawing/2014/chart" uri="{C3380CC4-5D6E-409C-BE32-E72D297353CC}">
              <c16:uniqueId val="{00000000-23F5-574C-B671-8FE8A82C5C5A}"/>
            </c:ext>
          </c:extLst>
        </c:ser>
        <c:ser>
          <c:idx val="1"/>
          <c:order val="1"/>
          <c:tx>
            <c:strRef>
              <c:f>Sheet3!$C$1</c:f>
              <c:strCache>
                <c:ptCount val="1"/>
                <c:pt idx="0">
                  <c:v>2008</c:v>
                </c:pt>
              </c:strCache>
            </c:strRef>
          </c:tx>
          <c:spPr>
            <a:solidFill>
              <a:schemeClr val="accent2"/>
            </a:solidFill>
            <a:ln>
              <a:noFill/>
            </a:ln>
            <a:effectLst/>
          </c:spPr>
          <c:invertIfNegative val="0"/>
          <c:cat>
            <c:strRef>
              <c:f>Sheet3!$A$2:$A$8</c:f>
              <c:strCache>
                <c:ptCount val="7"/>
                <c:pt idx="0">
                  <c:v>Lifecycle deficit</c:v>
                </c:pt>
                <c:pt idx="2">
                  <c:v>Consumption</c:v>
                </c:pt>
                <c:pt idx="3">
                  <c:v>Public consumption</c:v>
                </c:pt>
                <c:pt idx="4">
                  <c:v>Public consumption health</c:v>
                </c:pt>
                <c:pt idx="6">
                  <c:v>Public transfers inflows</c:v>
                </c:pt>
              </c:strCache>
            </c:strRef>
          </c:cat>
          <c:val>
            <c:numRef>
              <c:f>Sheet3!$C$2:$C$8</c:f>
              <c:numCache>
                <c:formatCode>General</c:formatCode>
                <c:ptCount val="7"/>
                <c:pt idx="0" formatCode="0.00">
                  <c:v>0.89728283644102746</c:v>
                </c:pt>
                <c:pt idx="2" formatCode="0.00">
                  <c:v>0.87964618102304704</c:v>
                </c:pt>
                <c:pt idx="3" formatCode="0.00">
                  <c:v>0.58362266475754754</c:v>
                </c:pt>
                <c:pt idx="4" formatCode="0.00">
                  <c:v>2.2673085525236094</c:v>
                </c:pt>
                <c:pt idx="6" formatCode="0.00">
                  <c:v>1.7439655547435335</c:v>
                </c:pt>
              </c:numCache>
            </c:numRef>
          </c:val>
          <c:extLst>
            <c:ext xmlns:c16="http://schemas.microsoft.com/office/drawing/2014/chart" uri="{C3380CC4-5D6E-409C-BE32-E72D297353CC}">
              <c16:uniqueId val="{00000001-23F5-574C-B671-8FE8A82C5C5A}"/>
            </c:ext>
          </c:extLst>
        </c:ser>
        <c:ser>
          <c:idx val="2"/>
          <c:order val="2"/>
          <c:tx>
            <c:strRef>
              <c:f>Sheet3!$D$1</c:f>
              <c:strCache>
                <c:ptCount val="1"/>
                <c:pt idx="0">
                  <c:v>2012</c:v>
                </c:pt>
              </c:strCache>
            </c:strRef>
          </c:tx>
          <c:spPr>
            <a:solidFill>
              <a:schemeClr val="accent3"/>
            </a:solidFill>
            <a:ln>
              <a:noFill/>
            </a:ln>
            <a:effectLst/>
          </c:spPr>
          <c:invertIfNegative val="0"/>
          <c:cat>
            <c:strRef>
              <c:f>Sheet3!$A$2:$A$8</c:f>
              <c:strCache>
                <c:ptCount val="7"/>
                <c:pt idx="0">
                  <c:v>Lifecycle deficit</c:v>
                </c:pt>
                <c:pt idx="2">
                  <c:v>Consumption</c:v>
                </c:pt>
                <c:pt idx="3">
                  <c:v>Public consumption</c:v>
                </c:pt>
                <c:pt idx="4">
                  <c:v>Public consumption health</c:v>
                </c:pt>
                <c:pt idx="6">
                  <c:v>Public transfers inflows</c:v>
                </c:pt>
              </c:strCache>
            </c:strRef>
          </c:cat>
          <c:val>
            <c:numRef>
              <c:f>Sheet3!$D$2:$D$8</c:f>
              <c:numCache>
                <c:formatCode>General</c:formatCode>
                <c:ptCount val="7"/>
                <c:pt idx="0" formatCode="0.00">
                  <c:v>0.95086128116089796</c:v>
                </c:pt>
                <c:pt idx="2" formatCode="0.00">
                  <c:v>1.0736080573051265</c:v>
                </c:pt>
                <c:pt idx="3" formatCode="0.00">
                  <c:v>0.64368543941963319</c:v>
                </c:pt>
                <c:pt idx="4" formatCode="0.00">
                  <c:v>2.670212036103651</c:v>
                </c:pt>
                <c:pt idx="6" formatCode="0.00">
                  <c:v>1.9527297095865668</c:v>
                </c:pt>
              </c:numCache>
            </c:numRef>
          </c:val>
          <c:extLst>
            <c:ext xmlns:c16="http://schemas.microsoft.com/office/drawing/2014/chart" uri="{C3380CC4-5D6E-409C-BE32-E72D297353CC}">
              <c16:uniqueId val="{00000002-23F5-574C-B671-8FE8A82C5C5A}"/>
            </c:ext>
          </c:extLst>
        </c:ser>
        <c:ser>
          <c:idx val="3"/>
          <c:order val="3"/>
          <c:tx>
            <c:strRef>
              <c:f>Sheet3!$E$1</c:f>
              <c:strCache>
                <c:ptCount val="1"/>
                <c:pt idx="0">
                  <c:v>2016</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Sheet3!$A$2:$A$8</c:f>
              <c:strCache>
                <c:ptCount val="7"/>
                <c:pt idx="0">
                  <c:v>Lifecycle deficit</c:v>
                </c:pt>
                <c:pt idx="2">
                  <c:v>Consumption</c:v>
                </c:pt>
                <c:pt idx="3">
                  <c:v>Public consumption</c:v>
                </c:pt>
                <c:pt idx="4">
                  <c:v>Public consumption health</c:v>
                </c:pt>
                <c:pt idx="6">
                  <c:v>Public transfers inflows</c:v>
                </c:pt>
              </c:strCache>
            </c:strRef>
          </c:cat>
          <c:val>
            <c:numRef>
              <c:f>Sheet3!$E$2:$E$8</c:f>
              <c:numCache>
                <c:formatCode>General</c:formatCode>
                <c:ptCount val="7"/>
                <c:pt idx="0" formatCode="0.00">
                  <c:v>1.0741339949832303</c:v>
                </c:pt>
                <c:pt idx="2" formatCode="0.00">
                  <c:v>1.2903459126927512</c:v>
                </c:pt>
                <c:pt idx="3" formatCode="0.00">
                  <c:v>0.77459220712821519</c:v>
                </c:pt>
                <c:pt idx="4" formatCode="0.00">
                  <c:v>3.2572148784978436</c:v>
                </c:pt>
                <c:pt idx="6" formatCode="0.00">
                  <c:v>2.3105268692755478</c:v>
                </c:pt>
              </c:numCache>
            </c:numRef>
          </c:val>
          <c:extLst>
            <c:ext xmlns:c16="http://schemas.microsoft.com/office/drawing/2014/chart" uri="{C3380CC4-5D6E-409C-BE32-E72D297353CC}">
              <c16:uniqueId val="{00000003-23F5-574C-B671-8FE8A82C5C5A}"/>
            </c:ext>
          </c:extLst>
        </c:ser>
        <c:dLbls>
          <c:showLegendKey val="0"/>
          <c:showVal val="0"/>
          <c:showCatName val="0"/>
          <c:showSerName val="0"/>
          <c:showPercent val="0"/>
          <c:showBubbleSize val="0"/>
        </c:dLbls>
        <c:gapWidth val="219"/>
        <c:overlap val="-27"/>
        <c:axId val="543137183"/>
        <c:axId val="543138815"/>
      </c:barChart>
      <c:catAx>
        <c:axId val="54313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PL"/>
          </a:p>
        </c:txPr>
        <c:crossAx val="543138815"/>
        <c:crosses val="autoZero"/>
        <c:auto val="1"/>
        <c:lblAlgn val="ctr"/>
        <c:lblOffset val="100"/>
        <c:noMultiLvlLbl val="0"/>
      </c:catAx>
      <c:valAx>
        <c:axId val="5431388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PL"/>
          </a:p>
        </c:txPr>
        <c:crossAx val="543137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Consumption aggregate</a:t>
            </a:r>
          </a:p>
        </c:rich>
      </c:tx>
      <c:layout>
        <c:manualLayout>
          <c:xMode val="edge"/>
          <c:yMode val="edge"/>
          <c:x val="0.27987489063867016"/>
          <c:y val="0"/>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manualLayout>
          <c:layoutTarget val="inner"/>
          <c:xMode val="edge"/>
          <c:yMode val="edge"/>
          <c:x val="9.5169811848053149E-2"/>
          <c:y val="0.14978291409605202"/>
          <c:w val="0.85492220304760047"/>
          <c:h val="0.6111510354428431"/>
        </c:manualLayout>
      </c:layout>
      <c:lineChart>
        <c:grouping val="standard"/>
        <c:varyColors val="0"/>
        <c:ser>
          <c:idx val="0"/>
          <c:order val="0"/>
          <c:tx>
            <c:strRef>
              <c:f>'normalised compared'!$A$2:$B$2</c:f>
              <c:strCache>
                <c:ptCount val="2"/>
                <c:pt idx="0">
                  <c:v>Consumption aggregate</c:v>
                </c:pt>
                <c:pt idx="1">
                  <c:v>2016</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compared'!$D$2:$CE$2</c:f>
              <c:numCache>
                <c:formatCode>General</c:formatCode>
                <c:ptCount val="80"/>
                <c:pt idx="0">
                  <c:v>0.33046101561787566</c:v>
                </c:pt>
                <c:pt idx="1">
                  <c:v>0.20764869179543843</c:v>
                </c:pt>
                <c:pt idx="2">
                  <c:v>0.22418620762024533</c:v>
                </c:pt>
                <c:pt idx="3">
                  <c:v>0.29322147286824418</c:v>
                </c:pt>
                <c:pt idx="4">
                  <c:v>0.3242067284572876</c:v>
                </c:pt>
                <c:pt idx="5">
                  <c:v>0.3467230918325816</c:v>
                </c:pt>
                <c:pt idx="6">
                  <c:v>0.35457477353471528</c:v>
                </c:pt>
                <c:pt idx="7">
                  <c:v>0.37179239978785072</c:v>
                </c:pt>
                <c:pt idx="8">
                  <c:v>0.37557624632661418</c:v>
                </c:pt>
                <c:pt idx="9">
                  <c:v>0.35941443810574086</c:v>
                </c:pt>
                <c:pt idx="10">
                  <c:v>0.35160845607848962</c:v>
                </c:pt>
                <c:pt idx="11">
                  <c:v>0.34411423575774114</c:v>
                </c:pt>
                <c:pt idx="12">
                  <c:v>0.34338676286959546</c:v>
                </c:pt>
                <c:pt idx="13">
                  <c:v>0.36975571073332941</c:v>
                </c:pt>
                <c:pt idx="14">
                  <c:v>0.38139670451544117</c:v>
                </c:pt>
                <c:pt idx="15">
                  <c:v>0.40283510052548616</c:v>
                </c:pt>
                <c:pt idx="16">
                  <c:v>0.38755289465332804</c:v>
                </c:pt>
                <c:pt idx="17">
                  <c:v>0.40043398637447725</c:v>
                </c:pt>
                <c:pt idx="18">
                  <c:v>0.41878706397659077</c:v>
                </c:pt>
                <c:pt idx="19">
                  <c:v>0.44773586874897181</c:v>
                </c:pt>
                <c:pt idx="20">
                  <c:v>0.47331750885058943</c:v>
                </c:pt>
                <c:pt idx="21">
                  <c:v>0.48724736154703258</c:v>
                </c:pt>
                <c:pt idx="22">
                  <c:v>0.52346246540677277</c:v>
                </c:pt>
                <c:pt idx="23">
                  <c:v>0.5547709997760446</c:v>
                </c:pt>
                <c:pt idx="24">
                  <c:v>0.56418897901729337</c:v>
                </c:pt>
                <c:pt idx="25">
                  <c:v>0.57260802911898834</c:v>
                </c:pt>
                <c:pt idx="26">
                  <c:v>0.58392826262700803</c:v>
                </c:pt>
                <c:pt idx="27">
                  <c:v>0.59833998250932607</c:v>
                </c:pt>
                <c:pt idx="28">
                  <c:v>0.61552186012666976</c:v>
                </c:pt>
                <c:pt idx="29">
                  <c:v>0.63970910851589902</c:v>
                </c:pt>
                <c:pt idx="30">
                  <c:v>0.6665189145909084</c:v>
                </c:pt>
                <c:pt idx="31">
                  <c:v>0.70893163362212686</c:v>
                </c:pt>
                <c:pt idx="32">
                  <c:v>0.73405574326549339</c:v>
                </c:pt>
                <c:pt idx="33">
                  <c:v>0.75557323111533448</c:v>
                </c:pt>
                <c:pt idx="34">
                  <c:v>0.73471529373437749</c:v>
                </c:pt>
                <c:pt idx="35">
                  <c:v>0.69983707730477485</c:v>
                </c:pt>
                <c:pt idx="36">
                  <c:v>0.707660656990167</c:v>
                </c:pt>
                <c:pt idx="37">
                  <c:v>0.69863319931389156</c:v>
                </c:pt>
                <c:pt idx="38">
                  <c:v>0.67076918172093392</c:v>
                </c:pt>
                <c:pt idx="39">
                  <c:v>0.65921079095882007</c:v>
                </c:pt>
                <c:pt idx="40">
                  <c:v>0.65489097977867805</c:v>
                </c:pt>
                <c:pt idx="41">
                  <c:v>0.62812459044683788</c:v>
                </c:pt>
                <c:pt idx="42">
                  <c:v>0.60452056171833279</c:v>
                </c:pt>
                <c:pt idx="43">
                  <c:v>0.57879616137339462</c:v>
                </c:pt>
                <c:pt idx="44">
                  <c:v>0.55662251364635162</c:v>
                </c:pt>
                <c:pt idx="45">
                  <c:v>0.53189465041855755</c:v>
                </c:pt>
                <c:pt idx="46">
                  <c:v>0.51208524921745402</c:v>
                </c:pt>
                <c:pt idx="47">
                  <c:v>0.49176108016716147</c:v>
                </c:pt>
                <c:pt idx="48">
                  <c:v>0.48266151505857685</c:v>
                </c:pt>
                <c:pt idx="49">
                  <c:v>0.48010255728301049</c:v>
                </c:pt>
                <c:pt idx="50">
                  <c:v>0.48556167583110244</c:v>
                </c:pt>
                <c:pt idx="51">
                  <c:v>0.49697980433907807</c:v>
                </c:pt>
                <c:pt idx="52">
                  <c:v>0.51262159287396936</c:v>
                </c:pt>
                <c:pt idx="53">
                  <c:v>0.52999376307060597</c:v>
                </c:pt>
                <c:pt idx="54">
                  <c:v>0.54056279758406989</c:v>
                </c:pt>
                <c:pt idx="55">
                  <c:v>0.56568930371955972</c:v>
                </c:pt>
                <c:pt idx="56">
                  <c:v>0.60313528009280026</c:v>
                </c:pt>
                <c:pt idx="57">
                  <c:v>0.64931340551037031</c:v>
                </c:pt>
                <c:pt idx="58">
                  <c:v>0.67585059470253084</c:v>
                </c:pt>
                <c:pt idx="59">
                  <c:v>0.69103052681820842</c:v>
                </c:pt>
                <c:pt idx="60">
                  <c:v>0.68880098775355647</c:v>
                </c:pt>
                <c:pt idx="61">
                  <c:v>0.69782287574387125</c:v>
                </c:pt>
                <c:pt idx="62">
                  <c:v>0.67310680894401242</c:v>
                </c:pt>
                <c:pt idx="63">
                  <c:v>0.67062540298642681</c:v>
                </c:pt>
                <c:pt idx="64">
                  <c:v>0.6595304876427176</c:v>
                </c:pt>
                <c:pt idx="65">
                  <c:v>0.64639432830377042</c:v>
                </c:pt>
                <c:pt idx="66">
                  <c:v>0.61403327844434463</c:v>
                </c:pt>
                <c:pt idx="67">
                  <c:v>0.58140398490788137</c:v>
                </c:pt>
                <c:pt idx="68">
                  <c:v>0.55743834678613957</c:v>
                </c:pt>
                <c:pt idx="69">
                  <c:v>0.51276948485768614</c:v>
                </c:pt>
                <c:pt idx="70">
                  <c:v>0.46219670252106587</c:v>
                </c:pt>
                <c:pt idx="71">
                  <c:v>0.32424510692148228</c:v>
                </c:pt>
                <c:pt idx="72">
                  <c:v>0.31348656353478926</c:v>
                </c:pt>
                <c:pt idx="73">
                  <c:v>0.29639875376209879</c:v>
                </c:pt>
                <c:pt idx="74">
                  <c:v>0.28274393161837502</c:v>
                </c:pt>
                <c:pt idx="75">
                  <c:v>0.29329927986662307</c:v>
                </c:pt>
                <c:pt idx="76">
                  <c:v>0.29740617442457645</c:v>
                </c:pt>
                <c:pt idx="77">
                  <c:v>0.28900778905566404</c:v>
                </c:pt>
                <c:pt idx="78">
                  <c:v>0.27870477967198037</c:v>
                </c:pt>
                <c:pt idx="79">
                  <c:v>0.26959892112658174</c:v>
                </c:pt>
              </c:numCache>
            </c:numRef>
          </c:val>
          <c:smooth val="0"/>
          <c:extLst>
            <c:ext xmlns:c16="http://schemas.microsoft.com/office/drawing/2014/chart" uri="{C3380CC4-5D6E-409C-BE32-E72D297353CC}">
              <c16:uniqueId val="{00000000-8FEC-234A-AD94-7A30A43D34BE}"/>
            </c:ext>
          </c:extLst>
        </c:ser>
        <c:ser>
          <c:idx val="1"/>
          <c:order val="1"/>
          <c:tx>
            <c:strRef>
              <c:f>'normalised compared'!$A$3:$B$3</c:f>
              <c:strCache>
                <c:ptCount val="2"/>
                <c:pt idx="0">
                  <c:v>Consumption aggregate</c:v>
                </c:pt>
                <c:pt idx="1">
                  <c:v>2012</c:v>
                </c:pt>
              </c:strCache>
            </c:strRef>
          </c:tx>
          <c:spPr>
            <a:ln w="22225" cap="rnd" cmpd="sng" algn="ctr">
              <a:solidFill>
                <a:schemeClr val="accent2"/>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compared'!$D$3:$CE$3</c:f>
              <c:numCache>
                <c:formatCode>General</c:formatCode>
                <c:ptCount val="80"/>
                <c:pt idx="0">
                  <c:v>0.28506563577680599</c:v>
                </c:pt>
                <c:pt idx="1">
                  <c:v>0.24334177013330741</c:v>
                </c:pt>
                <c:pt idx="2">
                  <c:v>0.25197200041881429</c:v>
                </c:pt>
                <c:pt idx="3">
                  <c:v>0.33272148925500228</c:v>
                </c:pt>
                <c:pt idx="4">
                  <c:v>0.35062822965256973</c:v>
                </c:pt>
                <c:pt idx="5">
                  <c:v>0.36257998335662944</c:v>
                </c:pt>
                <c:pt idx="6">
                  <c:v>0.35913153036012541</c:v>
                </c:pt>
                <c:pt idx="7">
                  <c:v>0.39040613674567848</c:v>
                </c:pt>
                <c:pt idx="8">
                  <c:v>0.38714852830011659</c:v>
                </c:pt>
                <c:pt idx="9">
                  <c:v>0.39036499446312861</c:v>
                </c:pt>
                <c:pt idx="10">
                  <c:v>0.4064877404081616</c:v>
                </c:pt>
                <c:pt idx="11">
                  <c:v>0.42496114521830747</c:v>
                </c:pt>
                <c:pt idx="12">
                  <c:v>0.44205447472609505</c:v>
                </c:pt>
                <c:pt idx="13">
                  <c:v>0.44778157534335006</c:v>
                </c:pt>
                <c:pt idx="14">
                  <c:v>0.47020405856152653</c:v>
                </c:pt>
                <c:pt idx="15">
                  <c:v>0.49935241497376121</c:v>
                </c:pt>
                <c:pt idx="16">
                  <c:v>0.47858648508576895</c:v>
                </c:pt>
                <c:pt idx="17">
                  <c:v>0.50093217334208429</c:v>
                </c:pt>
                <c:pt idx="18">
                  <c:v>0.53873638838991156</c:v>
                </c:pt>
                <c:pt idx="19">
                  <c:v>0.56347131484776292</c:v>
                </c:pt>
                <c:pt idx="20">
                  <c:v>0.58641371542446386</c:v>
                </c:pt>
                <c:pt idx="21">
                  <c:v>0.63488625525528442</c:v>
                </c:pt>
                <c:pt idx="22">
                  <c:v>0.65715257843785135</c:v>
                </c:pt>
                <c:pt idx="23">
                  <c:v>0.67824391883645174</c:v>
                </c:pt>
                <c:pt idx="24">
                  <c:v>0.69198460269343998</c:v>
                </c:pt>
                <c:pt idx="25">
                  <c:v>0.69052852691735933</c:v>
                </c:pt>
                <c:pt idx="26">
                  <c:v>0.7243871835526059</c:v>
                </c:pt>
                <c:pt idx="27">
                  <c:v>0.77982331078865186</c:v>
                </c:pt>
                <c:pt idx="28">
                  <c:v>0.81860336668536282</c:v>
                </c:pt>
                <c:pt idx="29">
                  <c:v>0.85308411706588549</c:v>
                </c:pt>
                <c:pt idx="30">
                  <c:v>0.82737651738788076</c:v>
                </c:pt>
                <c:pt idx="31">
                  <c:v>0.79900533455090961</c:v>
                </c:pt>
                <c:pt idx="32">
                  <c:v>0.81581253030373291</c:v>
                </c:pt>
                <c:pt idx="33">
                  <c:v>0.80741734187358083</c:v>
                </c:pt>
                <c:pt idx="34">
                  <c:v>0.78288909504191573</c:v>
                </c:pt>
                <c:pt idx="35">
                  <c:v>0.76946911254891737</c:v>
                </c:pt>
                <c:pt idx="36">
                  <c:v>0.76290236500400599</c:v>
                </c:pt>
                <c:pt idx="37">
                  <c:v>0.72853779396901319</c:v>
                </c:pt>
                <c:pt idx="38">
                  <c:v>0.69354599056497879</c:v>
                </c:pt>
                <c:pt idx="39">
                  <c:v>0.6555579905125114</c:v>
                </c:pt>
                <c:pt idx="40">
                  <c:v>0.62102731165371661</c:v>
                </c:pt>
                <c:pt idx="41">
                  <c:v>0.58816622779742445</c:v>
                </c:pt>
                <c:pt idx="42">
                  <c:v>0.56296611832965104</c:v>
                </c:pt>
                <c:pt idx="43">
                  <c:v>0.53957692614476294</c:v>
                </c:pt>
                <c:pt idx="44">
                  <c:v>0.53123114635327617</c:v>
                </c:pt>
                <c:pt idx="45">
                  <c:v>0.52634940906322825</c:v>
                </c:pt>
                <c:pt idx="46">
                  <c:v>0.53424807151564968</c:v>
                </c:pt>
                <c:pt idx="47">
                  <c:v>0.54303192187074767</c:v>
                </c:pt>
                <c:pt idx="48">
                  <c:v>0.55691213525658789</c:v>
                </c:pt>
                <c:pt idx="49">
                  <c:v>0.57190938983875483</c:v>
                </c:pt>
                <c:pt idx="50">
                  <c:v>0.5836007108638529</c:v>
                </c:pt>
                <c:pt idx="51">
                  <c:v>0.61042214222640723</c:v>
                </c:pt>
                <c:pt idx="52">
                  <c:v>0.65177738775641803</c:v>
                </c:pt>
                <c:pt idx="53">
                  <c:v>0.70229176252849568</c:v>
                </c:pt>
                <c:pt idx="54">
                  <c:v>0.73192288129092531</c:v>
                </c:pt>
                <c:pt idx="55">
                  <c:v>0.7521024618659955</c:v>
                </c:pt>
                <c:pt idx="56">
                  <c:v>0.74656164228263</c:v>
                </c:pt>
                <c:pt idx="57">
                  <c:v>0.75973375755555339</c:v>
                </c:pt>
                <c:pt idx="58">
                  <c:v>0.73418743649361262</c:v>
                </c:pt>
                <c:pt idx="59">
                  <c:v>0.73264291799093051</c:v>
                </c:pt>
                <c:pt idx="60">
                  <c:v>0.72306338928323832</c:v>
                </c:pt>
                <c:pt idx="61">
                  <c:v>0.71174087346429415</c:v>
                </c:pt>
                <c:pt idx="62">
                  <c:v>0.67995789480283064</c:v>
                </c:pt>
                <c:pt idx="63">
                  <c:v>0.64842484182859605</c:v>
                </c:pt>
                <c:pt idx="64">
                  <c:v>0.62590374920027403</c:v>
                </c:pt>
                <c:pt idx="65">
                  <c:v>0.58070868590759739</c:v>
                </c:pt>
                <c:pt idx="66">
                  <c:v>0.52474791772629659</c:v>
                </c:pt>
                <c:pt idx="67">
                  <c:v>0.37396409079039594</c:v>
                </c:pt>
                <c:pt idx="68">
                  <c:v>0.36597707887601683</c:v>
                </c:pt>
                <c:pt idx="69">
                  <c:v>0.35052655246678061</c:v>
                </c:pt>
                <c:pt idx="70">
                  <c:v>0.33877315997946439</c:v>
                </c:pt>
                <c:pt idx="71">
                  <c:v>0.35538401742979436</c:v>
                </c:pt>
                <c:pt idx="72">
                  <c:v>0.36499372041045114</c:v>
                </c:pt>
                <c:pt idx="73">
                  <c:v>0.35923189185052162</c:v>
                </c:pt>
                <c:pt idx="74">
                  <c:v>0.35092712452169628</c:v>
                </c:pt>
                <c:pt idx="75">
                  <c:v>0.34507728584735869</c:v>
                </c:pt>
                <c:pt idx="76">
                  <c:v>0.33783744232327023</c:v>
                </c:pt>
                <c:pt idx="77">
                  <c:v>0.32089262433970361</c:v>
                </c:pt>
                <c:pt idx="78">
                  <c:v>0.29913466172772923</c:v>
                </c:pt>
                <c:pt idx="79">
                  <c:v>0.2791019750649999</c:v>
                </c:pt>
              </c:numCache>
            </c:numRef>
          </c:val>
          <c:smooth val="0"/>
          <c:extLst>
            <c:ext xmlns:c16="http://schemas.microsoft.com/office/drawing/2014/chart" uri="{C3380CC4-5D6E-409C-BE32-E72D297353CC}">
              <c16:uniqueId val="{00000001-8FEC-234A-AD94-7A30A43D34BE}"/>
            </c:ext>
          </c:extLst>
        </c:ser>
        <c:ser>
          <c:idx val="2"/>
          <c:order val="2"/>
          <c:tx>
            <c:strRef>
              <c:f>'normalised compared'!$A$4:$B$4</c:f>
              <c:strCache>
                <c:ptCount val="2"/>
                <c:pt idx="0">
                  <c:v>Consumption aggregate</c:v>
                </c:pt>
                <c:pt idx="1">
                  <c:v>2008</c:v>
                </c:pt>
              </c:strCache>
            </c:strRef>
          </c:tx>
          <c:spPr>
            <a:ln w="22225" cap="rnd" cmpd="sng" algn="ctr">
              <a:solidFill>
                <a:schemeClr val="accent3"/>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compared'!$D$4:$CE$4</c:f>
              <c:numCache>
                <c:formatCode>General</c:formatCode>
                <c:ptCount val="80"/>
                <c:pt idx="0">
                  <c:v>0.36527160355273364</c:v>
                </c:pt>
                <c:pt idx="1">
                  <c:v>0.21912279791827236</c:v>
                </c:pt>
                <c:pt idx="2">
                  <c:v>0.21724850922384426</c:v>
                </c:pt>
                <c:pt idx="3">
                  <c:v>0.25281694443482705</c:v>
                </c:pt>
                <c:pt idx="4">
                  <c:v>0.26109318570228718</c:v>
                </c:pt>
                <c:pt idx="5">
                  <c:v>0.26895749803200653</c:v>
                </c:pt>
                <c:pt idx="6">
                  <c:v>0.31254171690815968</c:v>
                </c:pt>
                <c:pt idx="7">
                  <c:v>0.34935396396186602</c:v>
                </c:pt>
                <c:pt idx="8">
                  <c:v>0.36500592737823812</c:v>
                </c:pt>
                <c:pt idx="9">
                  <c:v>0.37532904833634478</c:v>
                </c:pt>
                <c:pt idx="10">
                  <c:v>0.39472851791657038</c:v>
                </c:pt>
                <c:pt idx="11">
                  <c:v>0.41601905911920933</c:v>
                </c:pt>
                <c:pt idx="12">
                  <c:v>0.44442795683774028</c:v>
                </c:pt>
                <c:pt idx="13">
                  <c:v>0.44274414743623736</c:v>
                </c:pt>
                <c:pt idx="14">
                  <c:v>0.47619983831870477</c:v>
                </c:pt>
                <c:pt idx="15">
                  <c:v>0.50949993192277387</c:v>
                </c:pt>
                <c:pt idx="16">
                  <c:v>0.51008826453844358</c:v>
                </c:pt>
                <c:pt idx="17">
                  <c:v>0.55345112630778015</c:v>
                </c:pt>
                <c:pt idx="18">
                  <c:v>0.57628397989463143</c:v>
                </c:pt>
                <c:pt idx="19">
                  <c:v>0.64141360655924062</c:v>
                </c:pt>
                <c:pt idx="20">
                  <c:v>0.68092150981714206</c:v>
                </c:pt>
                <c:pt idx="21">
                  <c:v>0.70587075457476145</c:v>
                </c:pt>
                <c:pt idx="22">
                  <c:v>0.75592705074161215</c:v>
                </c:pt>
                <c:pt idx="23">
                  <c:v>0.82148616426311682</c:v>
                </c:pt>
                <c:pt idx="24">
                  <c:v>0.83258499779232142</c:v>
                </c:pt>
                <c:pt idx="25">
                  <c:v>0.84008486175536157</c:v>
                </c:pt>
                <c:pt idx="26">
                  <c:v>0.78794848256098327</c:v>
                </c:pt>
                <c:pt idx="27">
                  <c:v>0.75966850548211373</c:v>
                </c:pt>
                <c:pt idx="28">
                  <c:v>0.78869626101582835</c:v>
                </c:pt>
                <c:pt idx="29">
                  <c:v>0.77749813110373378</c:v>
                </c:pt>
                <c:pt idx="30">
                  <c:v>0.7490638599321171</c:v>
                </c:pt>
                <c:pt idx="31">
                  <c:v>0.73799600382995389</c:v>
                </c:pt>
                <c:pt idx="32">
                  <c:v>0.73713883353527987</c:v>
                </c:pt>
                <c:pt idx="33">
                  <c:v>0.70587175495287935</c:v>
                </c:pt>
                <c:pt idx="34">
                  <c:v>0.67224504853389144</c:v>
                </c:pt>
                <c:pt idx="35">
                  <c:v>0.6341032781068302</c:v>
                </c:pt>
                <c:pt idx="36">
                  <c:v>0.60576877402921059</c:v>
                </c:pt>
                <c:pt idx="37">
                  <c:v>0.56896938521193707</c:v>
                </c:pt>
                <c:pt idx="38">
                  <c:v>0.54531134904787193</c:v>
                </c:pt>
                <c:pt idx="39">
                  <c:v>0.51498596557588505</c:v>
                </c:pt>
                <c:pt idx="40">
                  <c:v>0.50296903983197871</c:v>
                </c:pt>
                <c:pt idx="41">
                  <c:v>0.49137209184584513</c:v>
                </c:pt>
                <c:pt idx="42">
                  <c:v>0.49274215264348409</c:v>
                </c:pt>
                <c:pt idx="43">
                  <c:v>0.502885604766242</c:v>
                </c:pt>
                <c:pt idx="44">
                  <c:v>0.5159030455474366</c:v>
                </c:pt>
                <c:pt idx="45">
                  <c:v>0.52945037742510315</c:v>
                </c:pt>
                <c:pt idx="46">
                  <c:v>0.54057501774771255</c:v>
                </c:pt>
                <c:pt idx="47">
                  <c:v>0.56810336152514651</c:v>
                </c:pt>
                <c:pt idx="48">
                  <c:v>0.61296528121556226</c:v>
                </c:pt>
                <c:pt idx="49">
                  <c:v>0.65924210046181875</c:v>
                </c:pt>
                <c:pt idx="50">
                  <c:v>0.69766234140293215</c:v>
                </c:pt>
                <c:pt idx="51">
                  <c:v>0.72147327056676824</c:v>
                </c:pt>
                <c:pt idx="52">
                  <c:v>0.72902106563535118</c:v>
                </c:pt>
                <c:pt idx="53">
                  <c:v>0.74365055947507663</c:v>
                </c:pt>
                <c:pt idx="54">
                  <c:v>0.72472936232077256</c:v>
                </c:pt>
                <c:pt idx="55">
                  <c:v>0.72243566221691202</c:v>
                </c:pt>
                <c:pt idx="56">
                  <c:v>0.71702214359035277</c:v>
                </c:pt>
                <c:pt idx="57">
                  <c:v>0.70360788796541551</c:v>
                </c:pt>
                <c:pt idx="58">
                  <c:v>0.67794120033824179</c:v>
                </c:pt>
                <c:pt idx="59">
                  <c:v>0.64744961166130055</c:v>
                </c:pt>
                <c:pt idx="60">
                  <c:v>0.63112040213290888</c:v>
                </c:pt>
                <c:pt idx="61">
                  <c:v>0.58814028589056822</c:v>
                </c:pt>
                <c:pt idx="62">
                  <c:v>0.53604541212410151</c:v>
                </c:pt>
                <c:pt idx="63">
                  <c:v>0.38848717041703718</c:v>
                </c:pt>
                <c:pt idx="64">
                  <c:v>0.37685990265096797</c:v>
                </c:pt>
                <c:pt idx="65">
                  <c:v>0.36246135946694397</c:v>
                </c:pt>
                <c:pt idx="66">
                  <c:v>0.3513217286000167</c:v>
                </c:pt>
                <c:pt idx="67">
                  <c:v>0.36656665302686309</c:v>
                </c:pt>
                <c:pt idx="68">
                  <c:v>0.37573973966934821</c:v>
                </c:pt>
                <c:pt idx="69">
                  <c:v>0.3707309179519892</c:v>
                </c:pt>
                <c:pt idx="70">
                  <c:v>0.36181584339114276</c:v>
                </c:pt>
                <c:pt idx="71">
                  <c:v>0.35809115488797177</c:v>
                </c:pt>
                <c:pt idx="72">
                  <c:v>0.35817659888425346</c:v>
                </c:pt>
                <c:pt idx="73">
                  <c:v>0.34461829285582385</c:v>
                </c:pt>
                <c:pt idx="74">
                  <c:v>0.32763688320564949</c:v>
                </c:pt>
                <c:pt idx="75">
                  <c:v>0.31168347772046084</c:v>
                </c:pt>
                <c:pt idx="76">
                  <c:v>0.31359710877513486</c:v>
                </c:pt>
                <c:pt idx="77">
                  <c:v>0.30209824649814326</c:v>
                </c:pt>
                <c:pt idx="78">
                  <c:v>0.29516321196324269</c:v>
                </c:pt>
                <c:pt idx="79">
                  <c:v>0.26087442913305825</c:v>
                </c:pt>
              </c:numCache>
            </c:numRef>
          </c:val>
          <c:smooth val="0"/>
          <c:extLst>
            <c:ext xmlns:c16="http://schemas.microsoft.com/office/drawing/2014/chart" uri="{C3380CC4-5D6E-409C-BE32-E72D297353CC}">
              <c16:uniqueId val="{00000002-8FEC-234A-AD94-7A30A43D34BE}"/>
            </c:ext>
          </c:extLst>
        </c:ser>
        <c:ser>
          <c:idx val="3"/>
          <c:order val="3"/>
          <c:tx>
            <c:strRef>
              <c:f>'normalised compared'!$A$5:$B$5</c:f>
              <c:strCache>
                <c:ptCount val="2"/>
                <c:pt idx="0">
                  <c:v>Consumption aggregate</c:v>
                </c:pt>
                <c:pt idx="1">
                  <c:v>2004</c:v>
                </c:pt>
              </c:strCache>
            </c:strRef>
          </c:tx>
          <c:spPr>
            <a:ln w="22225" cap="rnd" cmpd="sng" algn="ctr">
              <a:solidFill>
                <a:schemeClr val="accent4"/>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compared'!$D$5:$CE$5</c:f>
              <c:numCache>
                <c:formatCode>General</c:formatCode>
                <c:ptCount val="80"/>
                <c:pt idx="0">
                  <c:v>0.2864753409125787</c:v>
                </c:pt>
                <c:pt idx="1">
                  <c:v>0.19394561662727602</c:v>
                </c:pt>
                <c:pt idx="2">
                  <c:v>0.19598505525209428</c:v>
                </c:pt>
                <c:pt idx="3">
                  <c:v>0.21065907500945999</c:v>
                </c:pt>
                <c:pt idx="4">
                  <c:v>0.31863004845091286</c:v>
                </c:pt>
                <c:pt idx="5">
                  <c:v>0.32432593116864411</c:v>
                </c:pt>
                <c:pt idx="6">
                  <c:v>0.33975486204010075</c:v>
                </c:pt>
                <c:pt idx="7">
                  <c:v>0.35377626668428991</c:v>
                </c:pt>
                <c:pt idx="8">
                  <c:v>0.38290079345213512</c:v>
                </c:pt>
                <c:pt idx="9">
                  <c:v>0.39915269573493151</c:v>
                </c:pt>
                <c:pt idx="10">
                  <c:v>0.45158849112684973</c:v>
                </c:pt>
                <c:pt idx="11">
                  <c:v>0.47546053416963274</c:v>
                </c:pt>
                <c:pt idx="12">
                  <c:v>0.50500192226035168</c:v>
                </c:pt>
                <c:pt idx="13">
                  <c:v>0.54303414669422234</c:v>
                </c:pt>
                <c:pt idx="14">
                  <c:v>0.57413575951852325</c:v>
                </c:pt>
                <c:pt idx="15">
                  <c:v>0.58816871705565066</c:v>
                </c:pt>
                <c:pt idx="16">
                  <c:v>0.62538807802934793</c:v>
                </c:pt>
                <c:pt idx="17">
                  <c:v>0.61367546788734539</c:v>
                </c:pt>
                <c:pt idx="18">
                  <c:v>0.63399253085947349</c:v>
                </c:pt>
                <c:pt idx="19">
                  <c:v>0.72353319021889684</c:v>
                </c:pt>
                <c:pt idx="20">
                  <c:v>0.7806302173362244</c:v>
                </c:pt>
                <c:pt idx="21">
                  <c:v>0.82422990260051399</c:v>
                </c:pt>
                <c:pt idx="22">
                  <c:v>0.79596801418991203</c:v>
                </c:pt>
                <c:pt idx="23">
                  <c:v>0.7669941192107762</c:v>
                </c:pt>
                <c:pt idx="24">
                  <c:v>0.75734681473631016</c:v>
                </c:pt>
                <c:pt idx="25">
                  <c:v>0.75473894198495062</c:v>
                </c:pt>
                <c:pt idx="26">
                  <c:v>0.72222787191434934</c:v>
                </c:pt>
                <c:pt idx="27">
                  <c:v>0.72568634199645399</c:v>
                </c:pt>
                <c:pt idx="28">
                  <c:v>0.74579019764212862</c:v>
                </c:pt>
                <c:pt idx="29">
                  <c:v>0.72951457108813844</c:v>
                </c:pt>
                <c:pt idx="30">
                  <c:v>0.69484129465308508</c:v>
                </c:pt>
                <c:pt idx="31">
                  <c:v>0.66426704811332205</c:v>
                </c:pt>
                <c:pt idx="32">
                  <c:v>0.63799930617799527</c:v>
                </c:pt>
                <c:pt idx="33">
                  <c:v>0.60237430466536501</c:v>
                </c:pt>
                <c:pt idx="34">
                  <c:v>0.57943786581166556</c:v>
                </c:pt>
                <c:pt idx="35">
                  <c:v>0.54791710202971411</c:v>
                </c:pt>
                <c:pt idx="36">
                  <c:v>0.53369190338636963</c:v>
                </c:pt>
                <c:pt idx="37">
                  <c:v>0.52117294002263292</c:v>
                </c:pt>
                <c:pt idx="38">
                  <c:v>0.515830569641055</c:v>
                </c:pt>
                <c:pt idx="39">
                  <c:v>0.51814003739100067</c:v>
                </c:pt>
                <c:pt idx="40">
                  <c:v>0.52471109678991179</c:v>
                </c:pt>
                <c:pt idx="41">
                  <c:v>0.52951371923464885</c:v>
                </c:pt>
                <c:pt idx="42">
                  <c:v>0.53069143308336431</c:v>
                </c:pt>
                <c:pt idx="43">
                  <c:v>0.54611096203694487</c:v>
                </c:pt>
                <c:pt idx="44">
                  <c:v>0.58487342206773063</c:v>
                </c:pt>
                <c:pt idx="45">
                  <c:v>0.6236769586055676</c:v>
                </c:pt>
                <c:pt idx="46">
                  <c:v>0.66038222289482296</c:v>
                </c:pt>
                <c:pt idx="47">
                  <c:v>0.6829902757662466</c:v>
                </c:pt>
                <c:pt idx="48">
                  <c:v>0.6958348317984403</c:v>
                </c:pt>
                <c:pt idx="49">
                  <c:v>0.71415758648794048</c:v>
                </c:pt>
                <c:pt idx="50">
                  <c:v>0.7041020914805679</c:v>
                </c:pt>
                <c:pt idx="51">
                  <c:v>0.71200468637100445</c:v>
                </c:pt>
                <c:pt idx="52">
                  <c:v>0.72197817110783913</c:v>
                </c:pt>
                <c:pt idx="53">
                  <c:v>0.71982552002774869</c:v>
                </c:pt>
                <c:pt idx="54">
                  <c:v>0.70560718617259199</c:v>
                </c:pt>
                <c:pt idx="55">
                  <c:v>0.68089340441131541</c:v>
                </c:pt>
                <c:pt idx="56">
                  <c:v>0.66986055980694703</c:v>
                </c:pt>
                <c:pt idx="57">
                  <c:v>0.63058445737215074</c:v>
                </c:pt>
                <c:pt idx="58">
                  <c:v>0.57713673223219086</c:v>
                </c:pt>
                <c:pt idx="59">
                  <c:v>0.42125776358716632</c:v>
                </c:pt>
                <c:pt idx="60">
                  <c:v>0.41360942315201504</c:v>
                </c:pt>
                <c:pt idx="61">
                  <c:v>0.40262871403765677</c:v>
                </c:pt>
                <c:pt idx="62">
                  <c:v>0.39537181379145192</c:v>
                </c:pt>
                <c:pt idx="63">
                  <c:v>0.42082994957403441</c:v>
                </c:pt>
                <c:pt idx="64">
                  <c:v>0.4385772589509308</c:v>
                </c:pt>
                <c:pt idx="65">
                  <c:v>0.43756756212328068</c:v>
                </c:pt>
                <c:pt idx="66">
                  <c:v>0.42843988544463052</c:v>
                </c:pt>
                <c:pt idx="67">
                  <c:v>0.42615602451286672</c:v>
                </c:pt>
                <c:pt idx="68">
                  <c:v>0.42518349132007582</c:v>
                </c:pt>
                <c:pt idx="69">
                  <c:v>0.41011021969461292</c:v>
                </c:pt>
                <c:pt idx="70">
                  <c:v>0.39279208538714294</c:v>
                </c:pt>
                <c:pt idx="71">
                  <c:v>0.37849710968666644</c:v>
                </c:pt>
                <c:pt idx="72">
                  <c:v>0.38635047914443388</c:v>
                </c:pt>
                <c:pt idx="73">
                  <c:v>0.37981678786563472</c:v>
                </c:pt>
                <c:pt idx="74">
                  <c:v>0.37834586470067044</c:v>
                </c:pt>
                <c:pt idx="75">
                  <c:v>0.34256265516606504</c:v>
                </c:pt>
                <c:pt idx="76">
                  <c:v>0.31993214770716416</c:v>
                </c:pt>
                <c:pt idx="77">
                  <c:v>0.28386314813665292</c:v>
                </c:pt>
                <c:pt idx="78">
                  <c:v>0.2662672222938281</c:v>
                </c:pt>
                <c:pt idx="79">
                  <c:v>0.25709882899373293</c:v>
                </c:pt>
              </c:numCache>
            </c:numRef>
          </c:val>
          <c:smooth val="0"/>
          <c:extLst>
            <c:ext xmlns:c16="http://schemas.microsoft.com/office/drawing/2014/chart" uri="{C3380CC4-5D6E-409C-BE32-E72D297353CC}">
              <c16:uniqueId val="{00000003-8FEC-234A-AD94-7A30A43D34BE}"/>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2.8393127877648819E-2"/>
          <c:y val="0.85461699457968898"/>
          <c:w val="0.96095969370288337"/>
          <c:h val="0.121152822498329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showDLblsOverMax val="0"/>
    <c:extLst/>
  </c:chart>
  <c:spPr>
    <a:solidFill>
      <a:schemeClr val="lt1"/>
    </a:solidFill>
    <a:ln w="9525" cap="flat" cmpd="sng" algn="ctr">
      <a:noFill/>
      <a:round/>
    </a:ln>
    <a:effectLst/>
  </c:spPr>
  <c:txPr>
    <a:bodyPr/>
    <a:lstStyle/>
    <a:p>
      <a:pPr>
        <a:defRPr/>
      </a:pPr>
      <a:endParaRPr lang="en-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sz="1400"/>
              <a:t>Consumption per capita</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manualLayout>
          <c:layoutTarget val="inner"/>
          <c:xMode val="edge"/>
          <c:yMode val="edge"/>
          <c:x val="9.7844405199771611E-2"/>
          <c:y val="0.14034331816138065"/>
          <c:w val="0.85324667047310487"/>
          <c:h val="0.6299411925192967"/>
        </c:manualLayout>
      </c:layout>
      <c:lineChart>
        <c:grouping val="standard"/>
        <c:varyColors val="0"/>
        <c:ser>
          <c:idx val="0"/>
          <c:order val="0"/>
          <c:tx>
            <c:strRef>
              <c:f>'normalised compared'!$A$6:$B$6</c:f>
              <c:strCache>
                <c:ptCount val="2"/>
                <c:pt idx="0">
                  <c:v>Consumption per capita</c:v>
                </c:pt>
                <c:pt idx="1">
                  <c:v>2016</c:v>
                </c:pt>
              </c:strCache>
            </c:strRef>
          </c:tx>
          <c:spPr>
            <a:ln w="22225" cap="rnd" cmpd="sng" algn="ctr">
              <a:solidFill>
                <a:schemeClr val="accent1"/>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compared'!$D$6:$CF$6</c:f>
              <c:numCache>
                <c:formatCode>General</c:formatCode>
                <c:ptCount val="81"/>
                <c:pt idx="0">
                  <c:v>0.5077557779300631</c:v>
                </c:pt>
                <c:pt idx="1">
                  <c:v>0.32287909568571982</c:v>
                </c:pt>
                <c:pt idx="2">
                  <c:v>0.34452525273427459</c:v>
                </c:pt>
                <c:pt idx="3">
                  <c:v>0.45712808532321275</c:v>
                </c:pt>
                <c:pt idx="4">
                  <c:v>0.48035239387565459</c:v>
                </c:pt>
                <c:pt idx="5">
                  <c:v>0.50398570874966686</c:v>
                </c:pt>
                <c:pt idx="6">
                  <c:v>0.49351211402323802</c:v>
                </c:pt>
                <c:pt idx="7">
                  <c:v>0.49474738656728778</c:v>
                </c:pt>
                <c:pt idx="8">
                  <c:v>0.50224049137309423</c:v>
                </c:pt>
                <c:pt idx="9">
                  <c:v>0.51379988592684556</c:v>
                </c:pt>
                <c:pt idx="10">
                  <c:v>0.52943872066834874</c:v>
                </c:pt>
                <c:pt idx="11">
                  <c:v>0.53817562803321506</c:v>
                </c:pt>
                <c:pt idx="12">
                  <c:v>0.55480295724562967</c:v>
                </c:pt>
                <c:pt idx="13">
                  <c:v>0.6081468672710314</c:v>
                </c:pt>
                <c:pt idx="14">
                  <c:v>0.62132530606266478</c:v>
                </c:pt>
                <c:pt idx="15">
                  <c:v>0.63395032063971002</c:v>
                </c:pt>
                <c:pt idx="16">
                  <c:v>0.59373943497417514</c:v>
                </c:pt>
                <c:pt idx="17">
                  <c:v>0.60839080200583306</c:v>
                </c:pt>
                <c:pt idx="18">
                  <c:v>0.61834193331289555</c:v>
                </c:pt>
                <c:pt idx="19">
                  <c:v>0.63499603729464726</c:v>
                </c:pt>
                <c:pt idx="20">
                  <c:v>0.64539598165999379</c:v>
                </c:pt>
                <c:pt idx="21">
                  <c:v>0.64639916671231146</c:v>
                </c:pt>
                <c:pt idx="22">
                  <c:v>0.65277487904261011</c:v>
                </c:pt>
                <c:pt idx="23">
                  <c:v>0.66435863942627438</c:v>
                </c:pt>
                <c:pt idx="24">
                  <c:v>0.65045064740641934</c:v>
                </c:pt>
                <c:pt idx="25">
                  <c:v>0.62259173685598734</c:v>
                </c:pt>
                <c:pt idx="26">
                  <c:v>0.62038538528833842</c:v>
                </c:pt>
                <c:pt idx="27">
                  <c:v>0.63026428790348699</c:v>
                </c:pt>
                <c:pt idx="28">
                  <c:v>0.62885900742138945</c:v>
                </c:pt>
                <c:pt idx="29">
                  <c:v>0.6415417575629937</c:v>
                </c:pt>
                <c:pt idx="30">
                  <c:v>0.64047625601213032</c:v>
                </c:pt>
                <c:pt idx="31">
                  <c:v>0.64375182126680441</c:v>
                </c:pt>
                <c:pt idx="32">
                  <c:v>0.64648892932396829</c:v>
                </c:pt>
                <c:pt idx="33">
                  <c:v>0.64625838197383523</c:v>
                </c:pt>
                <c:pt idx="34">
                  <c:v>0.6489666222487197</c:v>
                </c:pt>
                <c:pt idx="35">
                  <c:v>0.64604485516291199</c:v>
                </c:pt>
                <c:pt idx="36">
                  <c:v>0.64176507809485428</c:v>
                </c:pt>
                <c:pt idx="37">
                  <c:v>0.63811466606946032</c:v>
                </c:pt>
                <c:pt idx="38">
                  <c:v>0.63088686052679077</c:v>
                </c:pt>
                <c:pt idx="39">
                  <c:v>0.62539266206248578</c:v>
                </c:pt>
                <c:pt idx="40">
                  <c:v>0.61956595097602918</c:v>
                </c:pt>
                <c:pt idx="41">
                  <c:v>0.61583880830635485</c:v>
                </c:pt>
                <c:pt idx="42">
                  <c:v>0.615257464088933</c:v>
                </c:pt>
                <c:pt idx="43">
                  <c:v>0.6137581164968634</c:v>
                </c:pt>
                <c:pt idx="44">
                  <c:v>0.61334208081107178</c:v>
                </c:pt>
                <c:pt idx="45">
                  <c:v>0.61086675733493423</c:v>
                </c:pt>
                <c:pt idx="46">
                  <c:v>0.6071791054754917</c:v>
                </c:pt>
                <c:pt idx="47">
                  <c:v>0.60580585204049209</c:v>
                </c:pt>
                <c:pt idx="48">
                  <c:v>0.60590900203681752</c:v>
                </c:pt>
                <c:pt idx="49">
                  <c:v>0.60916999518251602</c:v>
                </c:pt>
                <c:pt idx="50">
                  <c:v>0.61304586024352326</c:v>
                </c:pt>
                <c:pt idx="51">
                  <c:v>0.62137451161221346</c:v>
                </c:pt>
                <c:pt idx="52">
                  <c:v>0.62811906811007689</c:v>
                </c:pt>
                <c:pt idx="53">
                  <c:v>0.6371397959280789</c:v>
                </c:pt>
                <c:pt idx="54">
                  <c:v>0.64556097426514214</c:v>
                </c:pt>
                <c:pt idx="55">
                  <c:v>0.65352990384343124</c:v>
                </c:pt>
                <c:pt idx="56">
                  <c:v>0.66156971942608633</c:v>
                </c:pt>
                <c:pt idx="57">
                  <c:v>0.67119339293470703</c:v>
                </c:pt>
                <c:pt idx="58">
                  <c:v>0.67854310660856199</c:v>
                </c:pt>
                <c:pt idx="59">
                  <c:v>0.68651132535226689</c:v>
                </c:pt>
                <c:pt idx="60">
                  <c:v>0.694779279345631</c:v>
                </c:pt>
                <c:pt idx="61">
                  <c:v>0.70236483213819001</c:v>
                </c:pt>
                <c:pt idx="62">
                  <c:v>0.71052695076013295</c:v>
                </c:pt>
                <c:pt idx="63">
                  <c:v>0.71953519948210176</c:v>
                </c:pt>
                <c:pt idx="64">
                  <c:v>0.72704192861743822</c:v>
                </c:pt>
                <c:pt idx="65">
                  <c:v>0.73290331263527819</c:v>
                </c:pt>
                <c:pt idx="66">
                  <c:v>0.73746355343760195</c:v>
                </c:pt>
                <c:pt idx="67">
                  <c:v>0.74032363587782757</c:v>
                </c:pt>
                <c:pt idx="68">
                  <c:v>0.74186338256876427</c:v>
                </c:pt>
                <c:pt idx="69">
                  <c:v>0.74348100513747795</c:v>
                </c:pt>
                <c:pt idx="70">
                  <c:v>0.75109633400095177</c:v>
                </c:pt>
                <c:pt idx="71">
                  <c:v>0.74752754948030686</c:v>
                </c:pt>
                <c:pt idx="72">
                  <c:v>0.74382670769024684</c:v>
                </c:pt>
                <c:pt idx="73">
                  <c:v>0.74124622018646213</c:v>
                </c:pt>
                <c:pt idx="74">
                  <c:v>0.73775467969063058</c:v>
                </c:pt>
                <c:pt idx="75">
                  <c:v>0.73577295185157998</c:v>
                </c:pt>
                <c:pt idx="76">
                  <c:v>0.73520570585341083</c:v>
                </c:pt>
                <c:pt idx="77">
                  <c:v>0.73557218057236162</c:v>
                </c:pt>
                <c:pt idx="78">
                  <c:v>0.7359490808652136</c:v>
                </c:pt>
                <c:pt idx="79">
                  <c:v>0.73789866318473563</c:v>
                </c:pt>
                <c:pt idx="80">
                  <c:v>0.68013861432354594</c:v>
                </c:pt>
              </c:numCache>
            </c:numRef>
          </c:val>
          <c:smooth val="0"/>
          <c:extLst>
            <c:ext xmlns:c16="http://schemas.microsoft.com/office/drawing/2014/chart" uri="{C3380CC4-5D6E-409C-BE32-E72D297353CC}">
              <c16:uniqueId val="{00000000-C415-1C42-97D4-6AAFD9EFBB23}"/>
            </c:ext>
          </c:extLst>
        </c:ser>
        <c:ser>
          <c:idx val="1"/>
          <c:order val="1"/>
          <c:tx>
            <c:strRef>
              <c:f>'normalised compared'!$A$7:$B$7</c:f>
              <c:strCache>
                <c:ptCount val="2"/>
                <c:pt idx="0">
                  <c:v>Consumption per capita</c:v>
                </c:pt>
                <c:pt idx="1">
                  <c:v>2012</c:v>
                </c:pt>
              </c:strCache>
            </c:strRef>
          </c:tx>
          <c:spPr>
            <a:ln w="22225" cap="rnd" cmpd="sng" algn="ctr">
              <a:solidFill>
                <a:schemeClr val="accent2"/>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compared'!$D$7:$CF$7</c:f>
              <c:numCache>
                <c:formatCode>General</c:formatCode>
                <c:ptCount val="81"/>
                <c:pt idx="0">
                  <c:v>0.41269994156912332</c:v>
                </c:pt>
                <c:pt idx="1">
                  <c:v>0.33665626520021918</c:v>
                </c:pt>
                <c:pt idx="2">
                  <c:v>0.33329960755213384</c:v>
                </c:pt>
                <c:pt idx="3">
                  <c:v>0.42050641685140588</c:v>
                </c:pt>
                <c:pt idx="4">
                  <c:v>0.44499448149781773</c:v>
                </c:pt>
                <c:pt idx="5">
                  <c:v>0.49183141175525369</c:v>
                </c:pt>
                <c:pt idx="6">
                  <c:v>0.51305696913028742</c:v>
                </c:pt>
                <c:pt idx="7">
                  <c:v>0.5792084054089236</c:v>
                </c:pt>
                <c:pt idx="8">
                  <c:v>0.59332140048218718</c:v>
                </c:pt>
                <c:pt idx="9">
                  <c:v>0.60895420588809868</c:v>
                </c:pt>
                <c:pt idx="10">
                  <c:v>0.62797400018590344</c:v>
                </c:pt>
                <c:pt idx="11">
                  <c:v>0.63421391018656104</c:v>
                </c:pt>
                <c:pt idx="12">
                  <c:v>0.64211041848213801</c:v>
                </c:pt>
                <c:pt idx="13">
                  <c:v>0.64518416751527807</c:v>
                </c:pt>
                <c:pt idx="14">
                  <c:v>0.65820327062671202</c:v>
                </c:pt>
                <c:pt idx="15">
                  <c:v>0.67076639861441378</c:v>
                </c:pt>
                <c:pt idx="16">
                  <c:v>0.61773878372334501</c:v>
                </c:pt>
                <c:pt idx="17">
                  <c:v>0.62899048571557159</c:v>
                </c:pt>
                <c:pt idx="18">
                  <c:v>0.63575622877253257</c:v>
                </c:pt>
                <c:pt idx="19">
                  <c:v>0.63899082946966812</c:v>
                </c:pt>
                <c:pt idx="20">
                  <c:v>0.64037385184004458</c:v>
                </c:pt>
                <c:pt idx="21">
                  <c:v>0.65390579543879024</c:v>
                </c:pt>
                <c:pt idx="22">
                  <c:v>0.66124687140997362</c:v>
                </c:pt>
                <c:pt idx="23">
                  <c:v>0.67651885853547222</c:v>
                </c:pt>
                <c:pt idx="24">
                  <c:v>0.6693240404624099</c:v>
                </c:pt>
                <c:pt idx="25">
                  <c:v>0.65541508362049428</c:v>
                </c:pt>
                <c:pt idx="26">
                  <c:v>0.65850264869530861</c:v>
                </c:pt>
                <c:pt idx="27">
                  <c:v>0.66979689677613463</c:v>
                </c:pt>
                <c:pt idx="28">
                  <c:v>0.68167608495247956</c:v>
                </c:pt>
                <c:pt idx="29">
                  <c:v>0.68960791107644226</c:v>
                </c:pt>
                <c:pt idx="30">
                  <c:v>0.69060893361907094</c:v>
                </c:pt>
                <c:pt idx="31">
                  <c:v>0.69678827262907728</c:v>
                </c:pt>
                <c:pt idx="32">
                  <c:v>0.69856765985066427</c:v>
                </c:pt>
                <c:pt idx="33">
                  <c:v>0.69613338310402217</c:v>
                </c:pt>
                <c:pt idx="34">
                  <c:v>0.69483115255350225</c:v>
                </c:pt>
                <c:pt idx="35">
                  <c:v>0.68866023126425113</c:v>
                </c:pt>
                <c:pt idx="36">
                  <c:v>0.68071504658343784</c:v>
                </c:pt>
                <c:pt idx="37">
                  <c:v>0.6733490376893656</c:v>
                </c:pt>
                <c:pt idx="38">
                  <c:v>0.66509802440394228</c:v>
                </c:pt>
                <c:pt idx="39">
                  <c:v>0.65445354201814654</c:v>
                </c:pt>
                <c:pt idx="40">
                  <c:v>0.64392882915918226</c:v>
                </c:pt>
                <c:pt idx="41">
                  <c:v>0.63493838315329332</c:v>
                </c:pt>
                <c:pt idx="42">
                  <c:v>0.6266351708494915</c:v>
                </c:pt>
                <c:pt idx="43">
                  <c:v>0.62369363493038632</c:v>
                </c:pt>
                <c:pt idx="44">
                  <c:v>0.62488684684743045</c:v>
                </c:pt>
                <c:pt idx="45">
                  <c:v>0.62502326882184289</c:v>
                </c:pt>
                <c:pt idx="46">
                  <c:v>0.63079210669958796</c:v>
                </c:pt>
                <c:pt idx="47">
                  <c:v>0.63368972407562285</c:v>
                </c:pt>
                <c:pt idx="48">
                  <c:v>0.63568184174020703</c:v>
                </c:pt>
                <c:pt idx="49">
                  <c:v>0.63946807763769986</c:v>
                </c:pt>
                <c:pt idx="50">
                  <c:v>0.64701689746730262</c:v>
                </c:pt>
                <c:pt idx="51">
                  <c:v>0.65277063834586735</c:v>
                </c:pt>
                <c:pt idx="52">
                  <c:v>0.66019813320023812</c:v>
                </c:pt>
                <c:pt idx="53">
                  <c:v>0.66841918122971244</c:v>
                </c:pt>
                <c:pt idx="54">
                  <c:v>0.67500934161135651</c:v>
                </c:pt>
                <c:pt idx="55">
                  <c:v>0.68413140600100952</c:v>
                </c:pt>
                <c:pt idx="56">
                  <c:v>0.68804592064305381</c:v>
                </c:pt>
                <c:pt idx="57">
                  <c:v>0.69584338347431041</c:v>
                </c:pt>
                <c:pt idx="58">
                  <c:v>0.70262047215489798</c:v>
                </c:pt>
                <c:pt idx="59">
                  <c:v>0.70988894528456803</c:v>
                </c:pt>
                <c:pt idx="60">
                  <c:v>0.7167731769108544</c:v>
                </c:pt>
                <c:pt idx="61">
                  <c:v>0.72287725966737026</c:v>
                </c:pt>
                <c:pt idx="62">
                  <c:v>0.72856649518580019</c:v>
                </c:pt>
                <c:pt idx="63">
                  <c:v>0.73244560050249397</c:v>
                </c:pt>
                <c:pt idx="64">
                  <c:v>0.73581149934401702</c:v>
                </c:pt>
                <c:pt idx="65">
                  <c:v>0.74014173044531206</c:v>
                </c:pt>
                <c:pt idx="66">
                  <c:v>0.74499280801833279</c:v>
                </c:pt>
                <c:pt idx="67">
                  <c:v>0.74913730028122594</c:v>
                </c:pt>
                <c:pt idx="68">
                  <c:v>0.75087144225375391</c:v>
                </c:pt>
                <c:pt idx="69">
                  <c:v>0.75166751159538736</c:v>
                </c:pt>
                <c:pt idx="70">
                  <c:v>0.75355459074446163</c:v>
                </c:pt>
                <c:pt idx="71">
                  <c:v>0.75251097636475106</c:v>
                </c:pt>
                <c:pt idx="72">
                  <c:v>0.75458914692466394</c:v>
                </c:pt>
                <c:pt idx="73">
                  <c:v>0.7558066512858439</c:v>
                </c:pt>
                <c:pt idx="74">
                  <c:v>0.75650431564191023</c:v>
                </c:pt>
                <c:pt idx="75">
                  <c:v>0.75861588259394952</c:v>
                </c:pt>
                <c:pt idx="76">
                  <c:v>0.75932210191621818</c:v>
                </c:pt>
                <c:pt idx="77">
                  <c:v>0.75920535178922266</c:v>
                </c:pt>
                <c:pt idx="78">
                  <c:v>0.75747047784097676</c:v>
                </c:pt>
                <c:pt idx="79">
                  <c:v>0.75574800173145196</c:v>
                </c:pt>
                <c:pt idx="80">
                  <c:v>0.69222627971612105</c:v>
                </c:pt>
              </c:numCache>
            </c:numRef>
          </c:val>
          <c:smooth val="0"/>
          <c:extLst>
            <c:ext xmlns:c16="http://schemas.microsoft.com/office/drawing/2014/chart" uri="{C3380CC4-5D6E-409C-BE32-E72D297353CC}">
              <c16:uniqueId val="{00000001-C415-1C42-97D4-6AAFD9EFBB23}"/>
            </c:ext>
          </c:extLst>
        </c:ser>
        <c:ser>
          <c:idx val="2"/>
          <c:order val="2"/>
          <c:tx>
            <c:strRef>
              <c:f>'normalised compared'!$A$8:$B$8</c:f>
              <c:strCache>
                <c:ptCount val="2"/>
                <c:pt idx="0">
                  <c:v>Consumption per capita</c:v>
                </c:pt>
                <c:pt idx="1">
                  <c:v>2008</c:v>
                </c:pt>
              </c:strCache>
            </c:strRef>
          </c:tx>
          <c:spPr>
            <a:ln w="22225" cap="rnd" cmpd="sng" algn="ctr">
              <a:solidFill>
                <a:schemeClr val="accent3"/>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compared'!$D$8:$CF$8</c:f>
              <c:numCache>
                <c:formatCode>General</c:formatCode>
                <c:ptCount val="81"/>
                <c:pt idx="0">
                  <c:v>0.46345003617695019</c:v>
                </c:pt>
                <c:pt idx="1">
                  <c:v>0.29720519004843832</c:v>
                </c:pt>
                <c:pt idx="2">
                  <c:v>0.30567037868945618</c:v>
                </c:pt>
                <c:pt idx="3">
                  <c:v>0.36595281921081951</c:v>
                </c:pt>
                <c:pt idx="4">
                  <c:v>0.38715423405349497</c:v>
                </c:pt>
                <c:pt idx="5">
                  <c:v>0.40487950715350274</c:v>
                </c:pt>
                <c:pt idx="6">
                  <c:v>0.46601832700543483</c:v>
                </c:pt>
                <c:pt idx="7">
                  <c:v>0.50656289132843835</c:v>
                </c:pt>
                <c:pt idx="8">
                  <c:v>0.50966843766908287</c:v>
                </c:pt>
                <c:pt idx="9">
                  <c:v>0.51823413067411572</c:v>
                </c:pt>
                <c:pt idx="10">
                  <c:v>0.52946556394972799</c:v>
                </c:pt>
                <c:pt idx="11">
                  <c:v>0.53665361552679114</c:v>
                </c:pt>
                <c:pt idx="12">
                  <c:v>0.54701349754868445</c:v>
                </c:pt>
                <c:pt idx="13">
                  <c:v>0.53028484779983653</c:v>
                </c:pt>
                <c:pt idx="14">
                  <c:v>0.5391548007594813</c:v>
                </c:pt>
                <c:pt idx="15">
                  <c:v>0.55399920547385328</c:v>
                </c:pt>
                <c:pt idx="16">
                  <c:v>0.53062843666522019</c:v>
                </c:pt>
                <c:pt idx="17">
                  <c:v>0.54346419170960736</c:v>
                </c:pt>
                <c:pt idx="18">
                  <c:v>0.55189870277335873</c:v>
                </c:pt>
                <c:pt idx="19">
                  <c:v>0.60864949952523439</c:v>
                </c:pt>
                <c:pt idx="20">
                  <c:v>0.6299905165981815</c:v>
                </c:pt>
                <c:pt idx="21">
                  <c:v>0.6395275720874033</c:v>
                </c:pt>
                <c:pt idx="22">
                  <c:v>0.6516497589830903</c:v>
                </c:pt>
                <c:pt idx="23">
                  <c:v>0.66069540846056884</c:v>
                </c:pt>
                <c:pt idx="24">
                  <c:v>0.65050311072687217</c:v>
                </c:pt>
                <c:pt idx="25">
                  <c:v>0.64319886943038829</c:v>
                </c:pt>
                <c:pt idx="26">
                  <c:v>0.6282332433604918</c:v>
                </c:pt>
                <c:pt idx="27">
                  <c:v>0.63476677149823779</c:v>
                </c:pt>
                <c:pt idx="28">
                  <c:v>0.64832035617904582</c:v>
                </c:pt>
                <c:pt idx="29">
                  <c:v>0.64900609629949768</c:v>
                </c:pt>
                <c:pt idx="30">
                  <c:v>0.64169476963788785</c:v>
                </c:pt>
                <c:pt idx="31">
                  <c:v>0.64138455386911208</c:v>
                </c:pt>
                <c:pt idx="32">
                  <c:v>0.63633838763233708</c:v>
                </c:pt>
                <c:pt idx="33">
                  <c:v>0.62933157764146697</c:v>
                </c:pt>
                <c:pt idx="34">
                  <c:v>0.62036484270165959</c:v>
                </c:pt>
                <c:pt idx="35">
                  <c:v>0.60966773837435084</c:v>
                </c:pt>
                <c:pt idx="36">
                  <c:v>0.60026859078895756</c:v>
                </c:pt>
                <c:pt idx="37">
                  <c:v>0.58896286386597385</c:v>
                </c:pt>
                <c:pt idx="38">
                  <c:v>0.57813663132640569</c:v>
                </c:pt>
                <c:pt idx="39">
                  <c:v>0.56978216435128748</c:v>
                </c:pt>
                <c:pt idx="40">
                  <c:v>0.56387307252268604</c:v>
                </c:pt>
                <c:pt idx="41">
                  <c:v>0.55880041318152707</c:v>
                </c:pt>
                <c:pt idx="42">
                  <c:v>0.55634995505568063</c:v>
                </c:pt>
                <c:pt idx="43">
                  <c:v>0.55811724022235276</c:v>
                </c:pt>
                <c:pt idx="44">
                  <c:v>0.56001159987226223</c:v>
                </c:pt>
                <c:pt idx="45">
                  <c:v>0.56222921647023727</c:v>
                </c:pt>
                <c:pt idx="46">
                  <c:v>0.56849427088157989</c:v>
                </c:pt>
                <c:pt idx="47">
                  <c:v>0.57655993221297697</c:v>
                </c:pt>
                <c:pt idx="48">
                  <c:v>0.58509677032525043</c:v>
                </c:pt>
                <c:pt idx="49">
                  <c:v>0.59531874444331523</c:v>
                </c:pt>
                <c:pt idx="50">
                  <c:v>0.60637119523465866</c:v>
                </c:pt>
                <c:pt idx="51">
                  <c:v>0.61790550219779306</c:v>
                </c:pt>
                <c:pt idx="52">
                  <c:v>0.62893721032601402</c:v>
                </c:pt>
                <c:pt idx="53">
                  <c:v>0.63798717263443872</c:v>
                </c:pt>
                <c:pt idx="54">
                  <c:v>0.64561415744673267</c:v>
                </c:pt>
                <c:pt idx="55">
                  <c:v>0.65139078375341386</c:v>
                </c:pt>
                <c:pt idx="56">
                  <c:v>0.6564777678545014</c:v>
                </c:pt>
                <c:pt idx="57">
                  <c:v>0.65969996600359671</c:v>
                </c:pt>
                <c:pt idx="58">
                  <c:v>0.66400175815634122</c:v>
                </c:pt>
                <c:pt idx="59">
                  <c:v>0.67035835753884032</c:v>
                </c:pt>
                <c:pt idx="60">
                  <c:v>0.677138384502454</c:v>
                </c:pt>
                <c:pt idx="61">
                  <c:v>0.68083355644531995</c:v>
                </c:pt>
                <c:pt idx="62">
                  <c:v>0.68657419115089036</c:v>
                </c:pt>
                <c:pt idx="63">
                  <c:v>0.68996956999976722</c:v>
                </c:pt>
                <c:pt idx="64">
                  <c:v>0.68977441439944998</c:v>
                </c:pt>
                <c:pt idx="65">
                  <c:v>0.68865436193406693</c:v>
                </c:pt>
                <c:pt idx="66">
                  <c:v>0.68562824356334884</c:v>
                </c:pt>
                <c:pt idx="67">
                  <c:v>0.67910827003714813</c:v>
                </c:pt>
                <c:pt idx="68">
                  <c:v>0.67164758593241214</c:v>
                </c:pt>
                <c:pt idx="69">
                  <c:v>0.66585853456514765</c:v>
                </c:pt>
                <c:pt idx="70">
                  <c:v>0.66518090667433283</c:v>
                </c:pt>
                <c:pt idx="71">
                  <c:v>0.6647075221347577</c:v>
                </c:pt>
                <c:pt idx="72">
                  <c:v>0.66647054581370913</c:v>
                </c:pt>
                <c:pt idx="73">
                  <c:v>0.66894082242461794</c:v>
                </c:pt>
                <c:pt idx="74">
                  <c:v>0.6707494388878581</c:v>
                </c:pt>
                <c:pt idx="75">
                  <c:v>0.67278165509837051</c:v>
                </c:pt>
                <c:pt idx="76">
                  <c:v>0.6723398466425089</c:v>
                </c:pt>
                <c:pt idx="77">
                  <c:v>0.67165682771301127</c:v>
                </c:pt>
                <c:pt idx="78">
                  <c:v>0.67168917394510796</c:v>
                </c:pt>
                <c:pt idx="79">
                  <c:v>0.67144323989472132</c:v>
                </c:pt>
                <c:pt idx="80">
                  <c:v>0.62877717349197326</c:v>
                </c:pt>
              </c:numCache>
            </c:numRef>
          </c:val>
          <c:smooth val="0"/>
          <c:extLst>
            <c:ext xmlns:c16="http://schemas.microsoft.com/office/drawing/2014/chart" uri="{C3380CC4-5D6E-409C-BE32-E72D297353CC}">
              <c16:uniqueId val="{00000002-C415-1C42-97D4-6AAFD9EFBB23}"/>
            </c:ext>
          </c:extLst>
        </c:ser>
        <c:ser>
          <c:idx val="3"/>
          <c:order val="3"/>
          <c:tx>
            <c:strRef>
              <c:f>'normalised compared'!$A$9:$B$9</c:f>
              <c:strCache>
                <c:ptCount val="2"/>
                <c:pt idx="0">
                  <c:v>Consumption per capita</c:v>
                </c:pt>
                <c:pt idx="1">
                  <c:v>2004</c:v>
                </c:pt>
              </c:strCache>
            </c:strRef>
          </c:tx>
          <c:spPr>
            <a:ln w="22225" cap="rnd" cmpd="sng" algn="ctr">
              <a:solidFill>
                <a:schemeClr val="accent4"/>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compared'!$D$9:$CF$9</c:f>
              <c:numCache>
                <c:formatCode>General</c:formatCode>
                <c:ptCount val="81"/>
                <c:pt idx="0">
                  <c:v>0.43128465114439474</c:v>
                </c:pt>
                <c:pt idx="1">
                  <c:v>0.29629585561457722</c:v>
                </c:pt>
                <c:pt idx="2">
                  <c:v>0.29654987387517356</c:v>
                </c:pt>
                <c:pt idx="3">
                  <c:v>0.30986347578763995</c:v>
                </c:pt>
                <c:pt idx="4">
                  <c:v>0.45135937987292929</c:v>
                </c:pt>
                <c:pt idx="5">
                  <c:v>0.45428177558619809</c:v>
                </c:pt>
                <c:pt idx="6">
                  <c:v>0.46242847217306082</c:v>
                </c:pt>
                <c:pt idx="7">
                  <c:v>0.46306463480377913</c:v>
                </c:pt>
                <c:pt idx="8">
                  <c:v>0.47816777491283491</c:v>
                </c:pt>
                <c:pt idx="9">
                  <c:v>0.48512425280361959</c:v>
                </c:pt>
                <c:pt idx="10">
                  <c:v>0.51886647683243825</c:v>
                </c:pt>
                <c:pt idx="11">
                  <c:v>0.52452688076498333</c:v>
                </c:pt>
                <c:pt idx="12">
                  <c:v>0.53304352087194606</c:v>
                </c:pt>
                <c:pt idx="13">
                  <c:v>0.54088567736854432</c:v>
                </c:pt>
                <c:pt idx="14">
                  <c:v>0.55719539562328502</c:v>
                </c:pt>
                <c:pt idx="15">
                  <c:v>0.56445383595996323</c:v>
                </c:pt>
                <c:pt idx="16">
                  <c:v>0.58431437962557853</c:v>
                </c:pt>
                <c:pt idx="17">
                  <c:v>0.56074099700823476</c:v>
                </c:pt>
                <c:pt idx="18">
                  <c:v>0.55116900055867524</c:v>
                </c:pt>
                <c:pt idx="19">
                  <c:v>0.58691835033757211</c:v>
                </c:pt>
                <c:pt idx="20">
                  <c:v>0.61502924626234867</c:v>
                </c:pt>
                <c:pt idx="21">
                  <c:v>0.63608152084207292</c:v>
                </c:pt>
                <c:pt idx="22">
                  <c:v>0.63989856536356571</c:v>
                </c:pt>
                <c:pt idx="23">
                  <c:v>0.64637958815800489</c:v>
                </c:pt>
                <c:pt idx="24">
                  <c:v>0.62791513105221708</c:v>
                </c:pt>
                <c:pt idx="25">
                  <c:v>0.63550419724019247</c:v>
                </c:pt>
                <c:pt idx="26">
                  <c:v>0.62440788501550515</c:v>
                </c:pt>
                <c:pt idx="27">
                  <c:v>0.63669225071499902</c:v>
                </c:pt>
                <c:pt idx="28">
                  <c:v>0.64995227199314398</c:v>
                </c:pt>
                <c:pt idx="29">
                  <c:v>0.65649323361135259</c:v>
                </c:pt>
                <c:pt idx="30">
                  <c:v>0.64725420007731971</c:v>
                </c:pt>
                <c:pt idx="31">
                  <c:v>0.64454293062231682</c:v>
                </c:pt>
                <c:pt idx="32">
                  <c:v>0.63788690295939487</c:v>
                </c:pt>
                <c:pt idx="33">
                  <c:v>0.62881455709467504</c:v>
                </c:pt>
                <c:pt idx="34">
                  <c:v>0.61922626993269192</c:v>
                </c:pt>
                <c:pt idx="35">
                  <c:v>0.61048956773364449</c:v>
                </c:pt>
                <c:pt idx="36">
                  <c:v>0.60213263847189769</c:v>
                </c:pt>
                <c:pt idx="37">
                  <c:v>0.59599736370906453</c:v>
                </c:pt>
                <c:pt idx="38">
                  <c:v>0.58501976059980121</c:v>
                </c:pt>
                <c:pt idx="39">
                  <c:v>0.57702617608856521</c:v>
                </c:pt>
                <c:pt idx="40">
                  <c:v>0.57062863460314905</c:v>
                </c:pt>
                <c:pt idx="41">
                  <c:v>0.56276767848693954</c:v>
                </c:pt>
                <c:pt idx="42">
                  <c:v>0.55778770393110777</c:v>
                </c:pt>
                <c:pt idx="43">
                  <c:v>0.55317818842425004</c:v>
                </c:pt>
                <c:pt idx="44">
                  <c:v>0.55664274867018126</c:v>
                </c:pt>
                <c:pt idx="45">
                  <c:v>0.56027461522007449</c:v>
                </c:pt>
                <c:pt idx="46">
                  <c:v>0.57024896477162312</c:v>
                </c:pt>
                <c:pt idx="47">
                  <c:v>0.57968774856009864</c:v>
                </c:pt>
                <c:pt idx="48">
                  <c:v>0.59392019476928326</c:v>
                </c:pt>
                <c:pt idx="49">
                  <c:v>0.60489119910895717</c:v>
                </c:pt>
                <c:pt idx="50">
                  <c:v>0.61838176489962826</c:v>
                </c:pt>
                <c:pt idx="51">
                  <c:v>0.63165738951836459</c:v>
                </c:pt>
                <c:pt idx="52">
                  <c:v>0.64816001867781736</c:v>
                </c:pt>
                <c:pt idx="53">
                  <c:v>0.65970525344612674</c:v>
                </c:pt>
                <c:pt idx="54">
                  <c:v>0.67366041385819431</c:v>
                </c:pt>
                <c:pt idx="55">
                  <c:v>0.68589095834322555</c:v>
                </c:pt>
                <c:pt idx="56">
                  <c:v>0.69643654825593937</c:v>
                </c:pt>
                <c:pt idx="57">
                  <c:v>0.7050476676212406</c:v>
                </c:pt>
                <c:pt idx="58">
                  <c:v>0.71167949979566847</c:v>
                </c:pt>
                <c:pt idx="59">
                  <c:v>0.71765619787680879</c:v>
                </c:pt>
                <c:pt idx="60">
                  <c:v>0.72306189617692518</c:v>
                </c:pt>
                <c:pt idx="61">
                  <c:v>0.72813971811307332</c:v>
                </c:pt>
                <c:pt idx="62">
                  <c:v>0.73115982373229205</c:v>
                </c:pt>
                <c:pt idx="63">
                  <c:v>0.73468741597523768</c:v>
                </c:pt>
                <c:pt idx="64">
                  <c:v>0.73554525602184639</c:v>
                </c:pt>
                <c:pt idx="65">
                  <c:v>0.73349427594887273</c:v>
                </c:pt>
                <c:pt idx="66">
                  <c:v>0.73020664521255452</c:v>
                </c:pt>
                <c:pt idx="67">
                  <c:v>0.72712996889154424</c:v>
                </c:pt>
                <c:pt idx="68">
                  <c:v>0.72221196090638695</c:v>
                </c:pt>
                <c:pt idx="69">
                  <c:v>0.71846874011967432</c:v>
                </c:pt>
                <c:pt idx="70">
                  <c:v>0.71902255560489281</c:v>
                </c:pt>
                <c:pt idx="71">
                  <c:v>0.72126668716272002</c:v>
                </c:pt>
                <c:pt idx="72">
                  <c:v>0.72309633350571934</c:v>
                </c:pt>
                <c:pt idx="73">
                  <c:v>0.72555251927378595</c:v>
                </c:pt>
                <c:pt idx="74">
                  <c:v>0.72758322187770919</c:v>
                </c:pt>
                <c:pt idx="75">
                  <c:v>0.72929876449656028</c:v>
                </c:pt>
                <c:pt idx="76">
                  <c:v>0.72920651919667656</c:v>
                </c:pt>
                <c:pt idx="77">
                  <c:v>0.72790174998475932</c:v>
                </c:pt>
                <c:pt idx="78">
                  <c:v>0.725389887098283</c:v>
                </c:pt>
                <c:pt idx="79">
                  <c:v>0.72166550029977317</c:v>
                </c:pt>
                <c:pt idx="80">
                  <c:v>0.71233972044051441</c:v>
                </c:pt>
              </c:numCache>
            </c:numRef>
          </c:val>
          <c:smooth val="0"/>
          <c:extLst>
            <c:ext xmlns:c16="http://schemas.microsoft.com/office/drawing/2014/chart" uri="{C3380CC4-5D6E-409C-BE32-E72D297353CC}">
              <c16:uniqueId val="{00000003-C415-1C42-97D4-6AAFD9EFBB23}"/>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
          <c:y val="0.87145220198941886"/>
          <c:w val="0.97784307737249543"/>
          <c:h val="0.104317615088599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000"/>
      </a:pPr>
      <a:endParaRPr lang="en-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'normalised compared'!$A$30:$B$30</c:f>
              <c:strCache>
                <c:ptCount val="2"/>
                <c:pt idx="0">
                  <c:v>CG per capita</c:v>
                </c:pt>
                <c:pt idx="1">
                  <c:v>2016</c:v>
                </c:pt>
              </c:strCache>
            </c:strRef>
          </c:tx>
          <c:spPr>
            <a:ln w="22225" cap="rnd" cmpd="sng" algn="ctr">
              <a:solidFill>
                <a:schemeClr val="accent1"/>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compared'!$D$30:$CF$30</c:f>
              <c:numCache>
                <c:formatCode>General</c:formatCode>
                <c:ptCount val="81"/>
                <c:pt idx="0">
                  <c:v>0.30926357260644127</c:v>
                </c:pt>
                <c:pt idx="1">
                  <c:v>0.12659373556487477</c:v>
                </c:pt>
                <c:pt idx="2">
                  <c:v>0.14669957330574454</c:v>
                </c:pt>
                <c:pt idx="3">
                  <c:v>0.23231734799305925</c:v>
                </c:pt>
                <c:pt idx="4">
                  <c:v>0.25596065404206014</c:v>
                </c:pt>
                <c:pt idx="5">
                  <c:v>0.27577917639308869</c:v>
                </c:pt>
                <c:pt idx="6">
                  <c:v>0.26507831205377608</c:v>
                </c:pt>
                <c:pt idx="7">
                  <c:v>0.25985138739311958</c:v>
                </c:pt>
                <c:pt idx="8">
                  <c:v>0.26106750689420694</c:v>
                </c:pt>
                <c:pt idx="9">
                  <c:v>0.26083152955766697</c:v>
                </c:pt>
                <c:pt idx="10">
                  <c:v>0.26083739394298638</c:v>
                </c:pt>
                <c:pt idx="11">
                  <c:v>0.26119241632696999</c:v>
                </c:pt>
                <c:pt idx="12">
                  <c:v>0.26328412607251611</c:v>
                </c:pt>
                <c:pt idx="13">
                  <c:v>0.31050863887142849</c:v>
                </c:pt>
                <c:pt idx="14">
                  <c:v>0.3126084442330721</c:v>
                </c:pt>
                <c:pt idx="15">
                  <c:v>0.31390007016332255</c:v>
                </c:pt>
                <c:pt idx="16">
                  <c:v>0.26597352923092005</c:v>
                </c:pt>
                <c:pt idx="17">
                  <c:v>0.26571968230275023</c:v>
                </c:pt>
                <c:pt idx="18">
                  <c:v>0.25959254487745548</c:v>
                </c:pt>
                <c:pt idx="19">
                  <c:v>0.27003043991143477</c:v>
                </c:pt>
                <c:pt idx="20">
                  <c:v>0.25130253526657698</c:v>
                </c:pt>
                <c:pt idx="21">
                  <c:v>0.24128265045890099</c:v>
                </c:pt>
                <c:pt idx="22">
                  <c:v>0.23080020979098029</c:v>
                </c:pt>
                <c:pt idx="23">
                  <c:v>0.2184601806459725</c:v>
                </c:pt>
                <c:pt idx="24">
                  <c:v>0.18546953803294774</c:v>
                </c:pt>
                <c:pt idx="25">
                  <c:v>0.15428451399074503</c:v>
                </c:pt>
                <c:pt idx="26">
                  <c:v>0.13811993809262624</c:v>
                </c:pt>
                <c:pt idx="27">
                  <c:v>0.13148988519902993</c:v>
                </c:pt>
                <c:pt idx="28">
                  <c:v>0.12762224409925352</c:v>
                </c:pt>
                <c:pt idx="29">
                  <c:v>0.12541184472355585</c:v>
                </c:pt>
                <c:pt idx="30">
                  <c:v>0.12365013006100896</c:v>
                </c:pt>
                <c:pt idx="31">
                  <c:v>0.12297154959609391</c:v>
                </c:pt>
                <c:pt idx="32">
                  <c:v>0.12235434772298161</c:v>
                </c:pt>
                <c:pt idx="33">
                  <c:v>0.12198612553567803</c:v>
                </c:pt>
                <c:pt idx="34">
                  <c:v>0.12169628273398196</c:v>
                </c:pt>
                <c:pt idx="35">
                  <c:v>0.12100161963660004</c:v>
                </c:pt>
                <c:pt idx="36">
                  <c:v>0.12076972959891909</c:v>
                </c:pt>
                <c:pt idx="37">
                  <c:v>0.12027224411702438</c:v>
                </c:pt>
                <c:pt idx="38">
                  <c:v>0.11957803516396012</c:v>
                </c:pt>
                <c:pt idx="39">
                  <c:v>0.11908580195982624</c:v>
                </c:pt>
                <c:pt idx="40">
                  <c:v>0.11861957345422998</c:v>
                </c:pt>
                <c:pt idx="41">
                  <c:v>0.11824375915865934</c:v>
                </c:pt>
                <c:pt idx="42">
                  <c:v>0.11860099302801592</c:v>
                </c:pt>
                <c:pt idx="43">
                  <c:v>0.11874230101972776</c:v>
                </c:pt>
                <c:pt idx="44">
                  <c:v>0.11939995135521995</c:v>
                </c:pt>
                <c:pt idx="45">
                  <c:v>0.11988559946674769</c:v>
                </c:pt>
                <c:pt idx="46">
                  <c:v>0.12056829684862939</c:v>
                </c:pt>
                <c:pt idx="47">
                  <c:v>0.12141807984860171</c:v>
                </c:pt>
                <c:pt idx="48">
                  <c:v>0.12246742965808027</c:v>
                </c:pt>
                <c:pt idx="49">
                  <c:v>0.12388585070728239</c:v>
                </c:pt>
                <c:pt idx="50">
                  <c:v>0.12511843787623636</c:v>
                </c:pt>
                <c:pt idx="51">
                  <c:v>0.12719360097229535</c:v>
                </c:pt>
                <c:pt idx="52">
                  <c:v>0.12963119097925638</c:v>
                </c:pt>
                <c:pt idx="53">
                  <c:v>0.13237175448231556</c:v>
                </c:pt>
                <c:pt idx="54">
                  <c:v>0.13552773169090526</c:v>
                </c:pt>
                <c:pt idx="55">
                  <c:v>0.1381679984086783</c:v>
                </c:pt>
                <c:pt idx="56">
                  <c:v>0.14221671474606995</c:v>
                </c:pt>
                <c:pt idx="57">
                  <c:v>0.14653757212947124</c:v>
                </c:pt>
                <c:pt idx="58">
                  <c:v>0.1511636342397488</c:v>
                </c:pt>
                <c:pt idx="59">
                  <c:v>0.155640292742217</c:v>
                </c:pt>
                <c:pt idx="60">
                  <c:v>0.15976607539577592</c:v>
                </c:pt>
                <c:pt idx="61">
                  <c:v>0.16424117401123994</c:v>
                </c:pt>
                <c:pt idx="62">
                  <c:v>0.16876883489512248</c:v>
                </c:pt>
                <c:pt idx="63">
                  <c:v>0.17324695455756925</c:v>
                </c:pt>
                <c:pt idx="64">
                  <c:v>0.17788746043168904</c:v>
                </c:pt>
                <c:pt idx="65">
                  <c:v>0.18233199316003371</c:v>
                </c:pt>
                <c:pt idx="66">
                  <c:v>0.18664097368225782</c:v>
                </c:pt>
                <c:pt idx="67">
                  <c:v>0.19068348996244305</c:v>
                </c:pt>
                <c:pt idx="68">
                  <c:v>0.19451974574078776</c:v>
                </c:pt>
                <c:pt idx="69">
                  <c:v>0.19826983257120676</c:v>
                </c:pt>
                <c:pt idx="70">
                  <c:v>0.2086965911967007</c:v>
                </c:pt>
                <c:pt idx="71">
                  <c:v>0.2083256737615988</c:v>
                </c:pt>
                <c:pt idx="72">
                  <c:v>0.20805680058013579</c:v>
                </c:pt>
                <c:pt idx="73">
                  <c:v>0.20814336443616382</c:v>
                </c:pt>
                <c:pt idx="74">
                  <c:v>0.20842726387092003</c:v>
                </c:pt>
                <c:pt idx="75">
                  <c:v>0.20902021838655002</c:v>
                </c:pt>
                <c:pt idx="76">
                  <c:v>0.20946559574434392</c:v>
                </c:pt>
                <c:pt idx="77">
                  <c:v>0.20913201687031616</c:v>
                </c:pt>
                <c:pt idx="78">
                  <c:v>0.20793984854563441</c:v>
                </c:pt>
                <c:pt idx="79">
                  <c:v>0.20613440768345842</c:v>
                </c:pt>
                <c:pt idx="80">
                  <c:v>0.20432892733047217</c:v>
                </c:pt>
              </c:numCache>
            </c:numRef>
          </c:val>
          <c:smooth val="0"/>
          <c:extLst>
            <c:ext xmlns:c16="http://schemas.microsoft.com/office/drawing/2014/chart" uri="{C3380CC4-5D6E-409C-BE32-E72D297353CC}">
              <c16:uniqueId val="{00000000-9184-4343-A300-995F692B5D9F}"/>
            </c:ext>
          </c:extLst>
        </c:ser>
        <c:ser>
          <c:idx val="1"/>
          <c:order val="1"/>
          <c:tx>
            <c:strRef>
              <c:f>'normalised compared'!$A$31:$B$31</c:f>
              <c:strCache>
                <c:ptCount val="2"/>
                <c:pt idx="0">
                  <c:v>CG per capita</c:v>
                </c:pt>
                <c:pt idx="1">
                  <c:v>2012</c:v>
                </c:pt>
              </c:strCache>
            </c:strRef>
          </c:tx>
          <c:spPr>
            <a:ln w="22225" cap="rnd" cmpd="sng" algn="ctr">
              <a:solidFill>
                <a:schemeClr val="accent2"/>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compared'!$D$31:$CF$31</c:f>
              <c:numCache>
                <c:formatCode>General</c:formatCode>
                <c:ptCount val="81"/>
                <c:pt idx="0">
                  <c:v>0.1997913997299906</c:v>
                </c:pt>
                <c:pt idx="1">
                  <c:v>0.13267700364605339</c:v>
                </c:pt>
                <c:pt idx="2">
                  <c:v>0.12798912234674928</c:v>
                </c:pt>
                <c:pt idx="3">
                  <c:v>0.18274600699697419</c:v>
                </c:pt>
                <c:pt idx="4">
                  <c:v>0.19793330224449465</c:v>
                </c:pt>
                <c:pt idx="5">
                  <c:v>0.2409704321794166</c:v>
                </c:pt>
                <c:pt idx="6">
                  <c:v>0.26135744274694089</c:v>
                </c:pt>
                <c:pt idx="7">
                  <c:v>0.32780112033092473</c:v>
                </c:pt>
                <c:pt idx="8">
                  <c:v>0.32985810934350257</c:v>
                </c:pt>
                <c:pt idx="9">
                  <c:v>0.33745313514029407</c:v>
                </c:pt>
                <c:pt idx="10">
                  <c:v>0.34472412443649419</c:v>
                </c:pt>
                <c:pt idx="11">
                  <c:v>0.34230588253292105</c:v>
                </c:pt>
                <c:pt idx="12">
                  <c:v>0.33827834626519404</c:v>
                </c:pt>
                <c:pt idx="13">
                  <c:v>0.32996314785901265</c:v>
                </c:pt>
                <c:pt idx="14">
                  <c:v>0.33465300778017903</c:v>
                </c:pt>
                <c:pt idx="15">
                  <c:v>0.33482838458732528</c:v>
                </c:pt>
                <c:pt idx="16">
                  <c:v>0.27437231412375601</c:v>
                </c:pt>
                <c:pt idx="17">
                  <c:v>0.27489055293198683</c:v>
                </c:pt>
                <c:pt idx="18">
                  <c:v>0.26536658812475716</c:v>
                </c:pt>
                <c:pt idx="19">
                  <c:v>0.25413755450554248</c:v>
                </c:pt>
                <c:pt idx="20">
                  <c:v>0.23672888451118609</c:v>
                </c:pt>
                <c:pt idx="21">
                  <c:v>0.22297759981374143</c:v>
                </c:pt>
                <c:pt idx="22">
                  <c:v>0.20888704437107788</c:v>
                </c:pt>
                <c:pt idx="23">
                  <c:v>0.19908838280148755</c:v>
                </c:pt>
                <c:pt idx="24">
                  <c:v>0.16817965590059394</c:v>
                </c:pt>
                <c:pt idx="25">
                  <c:v>0.14286699773379402</c:v>
                </c:pt>
                <c:pt idx="26">
                  <c:v>0.1289932900975406</c:v>
                </c:pt>
                <c:pt idx="27">
                  <c:v>0.12275930452534929</c:v>
                </c:pt>
                <c:pt idx="28">
                  <c:v>0.11900254208762018</c:v>
                </c:pt>
                <c:pt idx="29">
                  <c:v>0.116326290180629</c:v>
                </c:pt>
                <c:pt idx="30">
                  <c:v>0.11221887706269269</c:v>
                </c:pt>
                <c:pt idx="31">
                  <c:v>0.11448829915313245</c:v>
                </c:pt>
                <c:pt idx="32">
                  <c:v>0.11432841964438734</c:v>
                </c:pt>
                <c:pt idx="33">
                  <c:v>0.11385035944079359</c:v>
                </c:pt>
                <c:pt idx="34">
                  <c:v>0.11434301341026178</c:v>
                </c:pt>
                <c:pt idx="35">
                  <c:v>0.11328474807907384</c:v>
                </c:pt>
                <c:pt idx="36">
                  <c:v>0.11326759239818696</c:v>
                </c:pt>
                <c:pt idx="37">
                  <c:v>0.11448360993369004</c:v>
                </c:pt>
                <c:pt idx="38">
                  <c:v>0.11502539777321823</c:v>
                </c:pt>
                <c:pt idx="39">
                  <c:v>0.11593767969717944</c:v>
                </c:pt>
                <c:pt idx="40">
                  <c:v>0.1157871328788368</c:v>
                </c:pt>
                <c:pt idx="41">
                  <c:v>0.11553643119547655</c:v>
                </c:pt>
                <c:pt idx="42">
                  <c:v>0.11592650563036179</c:v>
                </c:pt>
                <c:pt idx="43">
                  <c:v>0.11657707192383338</c:v>
                </c:pt>
                <c:pt idx="44">
                  <c:v>0.11721462277407213</c:v>
                </c:pt>
                <c:pt idx="45">
                  <c:v>0.11800420726833039</c:v>
                </c:pt>
                <c:pt idx="46">
                  <c:v>0.11954304896964214</c:v>
                </c:pt>
                <c:pt idx="47">
                  <c:v>0.12058927101284751</c:v>
                </c:pt>
                <c:pt idx="48">
                  <c:v>0.12092616283698343</c:v>
                </c:pt>
                <c:pt idx="49">
                  <c:v>0.12231919268787732</c:v>
                </c:pt>
                <c:pt idx="50">
                  <c:v>0.12390011155584429</c:v>
                </c:pt>
                <c:pt idx="51">
                  <c:v>0.12555462829481598</c:v>
                </c:pt>
                <c:pt idx="52">
                  <c:v>0.12856752040929006</c:v>
                </c:pt>
                <c:pt idx="53">
                  <c:v>0.13209300139442287</c:v>
                </c:pt>
                <c:pt idx="54">
                  <c:v>0.13486079601462644</c:v>
                </c:pt>
                <c:pt idx="55">
                  <c:v>0.13909474943478436</c:v>
                </c:pt>
                <c:pt idx="56">
                  <c:v>0.14229362056719277</c:v>
                </c:pt>
                <c:pt idx="57">
                  <c:v>0.14650241232204994</c:v>
                </c:pt>
                <c:pt idx="58">
                  <c:v>0.15063109848428596</c:v>
                </c:pt>
                <c:pt idx="59">
                  <c:v>0.1546332214700592</c:v>
                </c:pt>
                <c:pt idx="60">
                  <c:v>0.15852303193162637</c:v>
                </c:pt>
                <c:pt idx="61">
                  <c:v>0.16299730212964766</c:v>
                </c:pt>
                <c:pt idx="62">
                  <c:v>0.16782900522038677</c:v>
                </c:pt>
                <c:pt idx="63">
                  <c:v>0.17100861624171954</c:v>
                </c:pt>
                <c:pt idx="64">
                  <c:v>0.17444918804358289</c:v>
                </c:pt>
                <c:pt idx="65">
                  <c:v>0.17869494457219096</c:v>
                </c:pt>
                <c:pt idx="66">
                  <c:v>0.18336305108999282</c:v>
                </c:pt>
                <c:pt idx="67">
                  <c:v>0.18769834883570979</c:v>
                </c:pt>
                <c:pt idx="68">
                  <c:v>0.18968207165378009</c:v>
                </c:pt>
                <c:pt idx="69">
                  <c:v>0.19075924254530538</c:v>
                </c:pt>
                <c:pt idx="70">
                  <c:v>0.1936361244217083</c:v>
                </c:pt>
                <c:pt idx="71">
                  <c:v>0.19365941039923207</c:v>
                </c:pt>
                <c:pt idx="72">
                  <c:v>0.19663287875902813</c:v>
                </c:pt>
                <c:pt idx="73">
                  <c:v>0.19884591584495301</c:v>
                </c:pt>
                <c:pt idx="74">
                  <c:v>0.20070984626195051</c:v>
                </c:pt>
                <c:pt idx="75">
                  <c:v>0.2038507083187201</c:v>
                </c:pt>
                <c:pt idx="76">
                  <c:v>0.20578362744712406</c:v>
                </c:pt>
                <c:pt idx="77">
                  <c:v>0.20722083889486195</c:v>
                </c:pt>
                <c:pt idx="78">
                  <c:v>0.20733525584925683</c:v>
                </c:pt>
                <c:pt idx="79">
                  <c:v>0.20735618577993883</c:v>
                </c:pt>
                <c:pt idx="80">
                  <c:v>0.19953669505442342</c:v>
                </c:pt>
              </c:numCache>
            </c:numRef>
          </c:val>
          <c:smooth val="0"/>
          <c:extLst>
            <c:ext xmlns:c16="http://schemas.microsoft.com/office/drawing/2014/chart" uri="{C3380CC4-5D6E-409C-BE32-E72D297353CC}">
              <c16:uniqueId val="{00000001-9184-4343-A300-995F692B5D9F}"/>
            </c:ext>
          </c:extLst>
        </c:ser>
        <c:ser>
          <c:idx val="2"/>
          <c:order val="2"/>
          <c:tx>
            <c:strRef>
              <c:f>'normalised compared'!$A$32:$B$32</c:f>
              <c:strCache>
                <c:ptCount val="2"/>
                <c:pt idx="0">
                  <c:v>CG per capita</c:v>
                </c:pt>
                <c:pt idx="1">
                  <c:v>2008</c:v>
                </c:pt>
              </c:strCache>
            </c:strRef>
          </c:tx>
          <c:spPr>
            <a:ln w="22225" cap="rnd" cmpd="sng" algn="ctr">
              <a:solidFill>
                <a:schemeClr val="accent3"/>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compared'!$D$32:$CF$32</c:f>
              <c:numCache>
                <c:formatCode>General</c:formatCode>
                <c:ptCount val="81"/>
                <c:pt idx="0">
                  <c:v>0.27247803590721342</c:v>
                </c:pt>
                <c:pt idx="1">
                  <c:v>0.11278789699698712</c:v>
                </c:pt>
                <c:pt idx="2">
                  <c:v>0.11946341482499287</c:v>
                </c:pt>
                <c:pt idx="3">
                  <c:v>0.15642384976618964</c:v>
                </c:pt>
                <c:pt idx="4">
                  <c:v>0.17201611990392943</c:v>
                </c:pt>
                <c:pt idx="5">
                  <c:v>0.18474866222915384</c:v>
                </c:pt>
                <c:pt idx="6">
                  <c:v>0.23959724381761074</c:v>
                </c:pt>
                <c:pt idx="7">
                  <c:v>0.28552863667891643</c:v>
                </c:pt>
                <c:pt idx="8">
                  <c:v>0.28111915211057986</c:v>
                </c:pt>
                <c:pt idx="9">
                  <c:v>0.28103885130581896</c:v>
                </c:pt>
                <c:pt idx="10">
                  <c:v>0.28185649217270986</c:v>
                </c:pt>
                <c:pt idx="11">
                  <c:v>0.2806698218721751</c:v>
                </c:pt>
                <c:pt idx="12">
                  <c:v>0.28105692412121269</c:v>
                </c:pt>
                <c:pt idx="13">
                  <c:v>0.25143771043470248</c:v>
                </c:pt>
                <c:pt idx="14">
                  <c:v>0.2510303276115724</c:v>
                </c:pt>
                <c:pt idx="15">
                  <c:v>0.25149023455444058</c:v>
                </c:pt>
                <c:pt idx="16">
                  <c:v>0.21792778413081737</c:v>
                </c:pt>
                <c:pt idx="17">
                  <c:v>0.21449543815954417</c:v>
                </c:pt>
                <c:pt idx="18">
                  <c:v>0.20686731096048172</c:v>
                </c:pt>
                <c:pt idx="19">
                  <c:v>0.24194529788009675</c:v>
                </c:pt>
                <c:pt idx="20">
                  <c:v>0.23881623634215007</c:v>
                </c:pt>
                <c:pt idx="21">
                  <c:v>0.2317667601308476</c:v>
                </c:pt>
                <c:pt idx="22">
                  <c:v>0.2177023873706509</c:v>
                </c:pt>
                <c:pt idx="23">
                  <c:v>0.20743313897766047</c:v>
                </c:pt>
                <c:pt idx="24">
                  <c:v>0.17060101075711429</c:v>
                </c:pt>
                <c:pt idx="25">
                  <c:v>0.14830803893923622</c:v>
                </c:pt>
                <c:pt idx="26">
                  <c:v>0.12686916167838991</c:v>
                </c:pt>
                <c:pt idx="27">
                  <c:v>0.12003707268406806</c:v>
                </c:pt>
                <c:pt idx="28">
                  <c:v>0.11736001123225477</c:v>
                </c:pt>
                <c:pt idx="29">
                  <c:v>0.11616783437077968</c:v>
                </c:pt>
                <c:pt idx="30">
                  <c:v>0.10797774273226117</c:v>
                </c:pt>
                <c:pt idx="31">
                  <c:v>0.10814106553273715</c:v>
                </c:pt>
                <c:pt idx="32">
                  <c:v>0.10821086664787299</c:v>
                </c:pt>
                <c:pt idx="33">
                  <c:v>0.10821211172109259</c:v>
                </c:pt>
                <c:pt idx="34">
                  <c:v>0.10831564533541507</c:v>
                </c:pt>
                <c:pt idx="35">
                  <c:v>0.10854001523107056</c:v>
                </c:pt>
                <c:pt idx="36">
                  <c:v>0.10888745483837045</c:v>
                </c:pt>
                <c:pt idx="37">
                  <c:v>0.10936800175790989</c:v>
                </c:pt>
                <c:pt idx="38">
                  <c:v>0.10989619519076016</c:v>
                </c:pt>
                <c:pt idx="39">
                  <c:v>0.11042107698556242</c:v>
                </c:pt>
                <c:pt idx="40">
                  <c:v>0.11086042096659764</c:v>
                </c:pt>
                <c:pt idx="41">
                  <c:v>0.11125608469849579</c:v>
                </c:pt>
                <c:pt idx="42">
                  <c:v>0.11162549920633129</c:v>
                </c:pt>
                <c:pt idx="43">
                  <c:v>0.11214613234921925</c:v>
                </c:pt>
                <c:pt idx="44">
                  <c:v>0.11289938881126992</c:v>
                </c:pt>
                <c:pt idx="45">
                  <c:v>0.11398662011971988</c:v>
                </c:pt>
                <c:pt idx="46">
                  <c:v>0.11537345198506312</c:v>
                </c:pt>
                <c:pt idx="47">
                  <c:v>0.11709597869486157</c:v>
                </c:pt>
                <c:pt idx="48">
                  <c:v>0.11915304502654039</c:v>
                </c:pt>
                <c:pt idx="49">
                  <c:v>0.12163470699771506</c:v>
                </c:pt>
                <c:pt idx="50">
                  <c:v>0.12461751735768128</c:v>
                </c:pt>
                <c:pt idx="51">
                  <c:v>0.12828312843843656</c:v>
                </c:pt>
                <c:pt idx="52">
                  <c:v>0.13258375253279983</c:v>
                </c:pt>
                <c:pt idx="53">
                  <c:v>0.13711610143987865</c:v>
                </c:pt>
                <c:pt idx="54">
                  <c:v>0.1417603529070447</c:v>
                </c:pt>
                <c:pt idx="55">
                  <c:v>0.14640427064324468</c:v>
                </c:pt>
                <c:pt idx="56">
                  <c:v>0.15074938364254739</c:v>
                </c:pt>
                <c:pt idx="57">
                  <c:v>0.15447288421011082</c:v>
                </c:pt>
                <c:pt idx="58">
                  <c:v>0.1581592122823757</c:v>
                </c:pt>
                <c:pt idx="59">
                  <c:v>0.16173288048197654</c:v>
                </c:pt>
                <c:pt idx="60">
                  <c:v>0.16536860980546145</c:v>
                </c:pt>
                <c:pt idx="61">
                  <c:v>0.1686752033815552</c:v>
                </c:pt>
                <c:pt idx="62">
                  <c:v>0.17195545788294159</c:v>
                </c:pt>
                <c:pt idx="63">
                  <c:v>0.17497148730983894</c:v>
                </c:pt>
                <c:pt idx="64">
                  <c:v>0.17714248425901422</c:v>
                </c:pt>
                <c:pt idx="65">
                  <c:v>0.17791025801808927</c:v>
                </c:pt>
                <c:pt idx="66">
                  <c:v>0.17818290338156856</c:v>
                </c:pt>
                <c:pt idx="67">
                  <c:v>0.17798948061511363</c:v>
                </c:pt>
                <c:pt idx="68">
                  <c:v>0.17715411349960139</c:v>
                </c:pt>
                <c:pt idx="69">
                  <c:v>0.17658642429049645</c:v>
                </c:pt>
                <c:pt idx="70">
                  <c:v>0.1811590519580196</c:v>
                </c:pt>
                <c:pt idx="71">
                  <c:v>0.18392842852937261</c:v>
                </c:pt>
                <c:pt idx="72">
                  <c:v>0.18675026504143177</c:v>
                </c:pt>
                <c:pt idx="73">
                  <c:v>0.18928492605718089</c:v>
                </c:pt>
                <c:pt idx="74">
                  <c:v>0.19145045495283505</c:v>
                </c:pt>
                <c:pt idx="75">
                  <c:v>0.19291495628262972</c:v>
                </c:pt>
                <c:pt idx="76">
                  <c:v>0.19331527941224658</c:v>
                </c:pt>
                <c:pt idx="77">
                  <c:v>0.19264677777977332</c:v>
                </c:pt>
                <c:pt idx="78">
                  <c:v>0.19129747781230746</c:v>
                </c:pt>
                <c:pt idx="79">
                  <c:v>0.18929162634811522</c:v>
                </c:pt>
                <c:pt idx="80">
                  <c:v>0.18728777726971946</c:v>
                </c:pt>
              </c:numCache>
            </c:numRef>
          </c:val>
          <c:smooth val="0"/>
          <c:extLst>
            <c:ext xmlns:c16="http://schemas.microsoft.com/office/drawing/2014/chart" uri="{C3380CC4-5D6E-409C-BE32-E72D297353CC}">
              <c16:uniqueId val="{00000002-9184-4343-A300-995F692B5D9F}"/>
            </c:ext>
          </c:extLst>
        </c:ser>
        <c:ser>
          <c:idx val="3"/>
          <c:order val="3"/>
          <c:tx>
            <c:strRef>
              <c:f>'normalised compared'!$A$33:$B$33</c:f>
              <c:strCache>
                <c:ptCount val="2"/>
                <c:pt idx="0">
                  <c:v>CG per capita</c:v>
                </c:pt>
                <c:pt idx="1">
                  <c:v>2004</c:v>
                </c:pt>
              </c:strCache>
            </c:strRef>
          </c:tx>
          <c:spPr>
            <a:ln w="22225" cap="rnd" cmpd="sng" algn="ctr">
              <a:solidFill>
                <a:schemeClr val="accent4"/>
              </a:solidFill>
              <a:round/>
            </a:ln>
            <a:effectLst/>
          </c:spPr>
          <c:marker>
            <c:symbol val="none"/>
          </c:marker>
          <c:cat>
            <c:numRef>
              <c:f>'normalised compared'!$D$1:$CF$1</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cat>
          <c:val>
            <c:numRef>
              <c:f>'normalised compared'!$D$33:$CF$33</c:f>
              <c:numCache>
                <c:formatCode>General</c:formatCode>
                <c:ptCount val="81"/>
                <c:pt idx="0">
                  <c:v>0.24981714706362282</c:v>
                </c:pt>
                <c:pt idx="1">
                  <c:v>0.1048126565665487</c:v>
                </c:pt>
                <c:pt idx="2">
                  <c:v>0.10456036532768077</c:v>
                </c:pt>
                <c:pt idx="3">
                  <c:v>9.9485404576784245E-2</c:v>
                </c:pt>
                <c:pt idx="4">
                  <c:v>0.23440316022774196</c:v>
                </c:pt>
                <c:pt idx="5">
                  <c:v>0.23470323240109697</c:v>
                </c:pt>
                <c:pt idx="6">
                  <c:v>0.23685649340270484</c:v>
                </c:pt>
                <c:pt idx="7">
                  <c:v>0.23499928344923351</c:v>
                </c:pt>
                <c:pt idx="8">
                  <c:v>0.23561956779062754</c:v>
                </c:pt>
                <c:pt idx="9">
                  <c:v>0.23524979611348557</c:v>
                </c:pt>
                <c:pt idx="10">
                  <c:v>0.25582611725228582</c:v>
                </c:pt>
                <c:pt idx="11">
                  <c:v>0.25015387333993089</c:v>
                </c:pt>
                <c:pt idx="12">
                  <c:v>0.24522732475975823</c:v>
                </c:pt>
                <c:pt idx="13">
                  <c:v>0.23882651825813903</c:v>
                </c:pt>
                <c:pt idx="14">
                  <c:v>0.24072000426005569</c:v>
                </c:pt>
                <c:pt idx="15">
                  <c:v>0.23536572137298922</c:v>
                </c:pt>
                <c:pt idx="16">
                  <c:v>0.24214061280999757</c:v>
                </c:pt>
                <c:pt idx="17">
                  <c:v>0.20547822702636478</c:v>
                </c:pt>
                <c:pt idx="18">
                  <c:v>0.18018919868439506</c:v>
                </c:pt>
                <c:pt idx="19">
                  <c:v>0.20179449827173071</c:v>
                </c:pt>
                <c:pt idx="20">
                  <c:v>0.21058974736658745</c:v>
                </c:pt>
                <c:pt idx="21">
                  <c:v>0.20843758615991115</c:v>
                </c:pt>
                <c:pt idx="22">
                  <c:v>0.19920130211320716</c:v>
                </c:pt>
                <c:pt idx="23">
                  <c:v>0.18873695955106151</c:v>
                </c:pt>
                <c:pt idx="24">
                  <c:v>0.15702047186467832</c:v>
                </c:pt>
                <c:pt idx="25">
                  <c:v>0.13942387324995389</c:v>
                </c:pt>
                <c:pt idx="26">
                  <c:v>0.12086229050427365</c:v>
                </c:pt>
                <c:pt idx="27">
                  <c:v>0.11534310711465796</c:v>
                </c:pt>
                <c:pt idx="28">
                  <c:v>0.11242736172386587</c:v>
                </c:pt>
                <c:pt idx="29">
                  <c:v>0.11090201489098968</c:v>
                </c:pt>
                <c:pt idx="30">
                  <c:v>0.10105586877829768</c:v>
                </c:pt>
                <c:pt idx="31">
                  <c:v>0.10107422160621791</c:v>
                </c:pt>
                <c:pt idx="32">
                  <c:v>0.10108067430929288</c:v>
                </c:pt>
                <c:pt idx="33">
                  <c:v>0.10114897329297169</c:v>
                </c:pt>
                <c:pt idx="34">
                  <c:v>0.10142161933022117</c:v>
                </c:pt>
                <c:pt idx="35">
                  <c:v>0.10179659784899221</c:v>
                </c:pt>
                <c:pt idx="36">
                  <c:v>0.10220786100835648</c:v>
                </c:pt>
                <c:pt idx="37">
                  <c:v>0.1025947740205644</c:v>
                </c:pt>
                <c:pt idx="38">
                  <c:v>0.10296050738819208</c:v>
                </c:pt>
                <c:pt idx="39">
                  <c:v>0.10327373413998618</c:v>
                </c:pt>
                <c:pt idx="40">
                  <c:v>0.10364122030578603</c:v>
                </c:pt>
                <c:pt idx="41">
                  <c:v>0.1040701317369425</c:v>
                </c:pt>
                <c:pt idx="42">
                  <c:v>0.10459896984820775</c:v>
                </c:pt>
                <c:pt idx="43">
                  <c:v>0.10533026474050508</c:v>
                </c:pt>
                <c:pt idx="44">
                  <c:v>0.10636088428928987</c:v>
                </c:pt>
                <c:pt idx="45">
                  <c:v>0.10757570230481343</c:v>
                </c:pt>
                <c:pt idx="46">
                  <c:v>0.10908867644470971</c:v>
                </c:pt>
                <c:pt idx="47">
                  <c:v>0.11110924031410777</c:v>
                </c:pt>
                <c:pt idx="48">
                  <c:v>0.11364947447295885</c:v>
                </c:pt>
                <c:pt idx="49">
                  <c:v>0.11647301752460673</c:v>
                </c:pt>
                <c:pt idx="50">
                  <c:v>0.11981817269113366</c:v>
                </c:pt>
                <c:pt idx="51">
                  <c:v>0.12377637761052052</c:v>
                </c:pt>
                <c:pt idx="52">
                  <c:v>0.12804954489557782</c:v>
                </c:pt>
                <c:pt idx="53">
                  <c:v>0.13235404774403636</c:v>
                </c:pt>
                <c:pt idx="54">
                  <c:v>0.13682174984975942</c:v>
                </c:pt>
                <c:pt idx="55">
                  <c:v>0.14125947395144986</c:v>
                </c:pt>
                <c:pt idx="56">
                  <c:v>0.14523639256896886</c:v>
                </c:pt>
                <c:pt idx="57">
                  <c:v>0.14875255725520387</c:v>
                </c:pt>
                <c:pt idx="58">
                  <c:v>0.1520354794944713</c:v>
                </c:pt>
                <c:pt idx="59">
                  <c:v>0.15517697497925978</c:v>
                </c:pt>
                <c:pt idx="60">
                  <c:v>0.15885934617452521</c:v>
                </c:pt>
                <c:pt idx="61">
                  <c:v>0.16229670368019636</c:v>
                </c:pt>
                <c:pt idx="62">
                  <c:v>0.16590446066307449</c:v>
                </c:pt>
                <c:pt idx="63">
                  <c:v>0.16928211992511744</c:v>
                </c:pt>
                <c:pt idx="64">
                  <c:v>0.17185256407599456</c:v>
                </c:pt>
                <c:pt idx="65">
                  <c:v>0.17209589370459991</c:v>
                </c:pt>
                <c:pt idx="66">
                  <c:v>0.17172883714619522</c:v>
                </c:pt>
                <c:pt idx="67">
                  <c:v>0.17056996260566634</c:v>
                </c:pt>
                <c:pt idx="68">
                  <c:v>0.16858390480224564</c:v>
                </c:pt>
                <c:pt idx="69">
                  <c:v>0.16668457613975513</c:v>
                </c:pt>
                <c:pt idx="70">
                  <c:v>0.16909587652717784</c:v>
                </c:pt>
                <c:pt idx="71">
                  <c:v>0.17267062247781365</c:v>
                </c:pt>
                <c:pt idx="72">
                  <c:v>0.17630999856497384</c:v>
                </c:pt>
                <c:pt idx="73">
                  <c:v>0.17949000405666235</c:v>
                </c:pt>
                <c:pt idx="74">
                  <c:v>0.18220311223131641</c:v>
                </c:pt>
                <c:pt idx="75">
                  <c:v>0.18396244043587981</c:v>
                </c:pt>
                <c:pt idx="76">
                  <c:v>0.18429913234359627</c:v>
                </c:pt>
                <c:pt idx="77">
                  <c:v>0.18343302665070507</c:v>
                </c:pt>
                <c:pt idx="78">
                  <c:v>0.18192257860229222</c:v>
                </c:pt>
                <c:pt idx="79">
                  <c:v>0.17968920441363928</c:v>
                </c:pt>
                <c:pt idx="80">
                  <c:v>0.17746406150267718</c:v>
                </c:pt>
              </c:numCache>
            </c:numRef>
          </c:val>
          <c:smooth val="0"/>
          <c:extLst>
            <c:ext xmlns:c16="http://schemas.microsoft.com/office/drawing/2014/chart" uri="{C3380CC4-5D6E-409C-BE32-E72D297353CC}">
              <c16:uniqueId val="{00000003-9184-4343-A300-995F692B5D9F}"/>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spc="2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PL"/>
          </a:p>
        </c:txPr>
        <c:crossAx val="590207552"/>
        <c:crosses val="autoZero"/>
        <c:auto val="1"/>
        <c:lblAlgn val="ctr"/>
        <c:lblOffset val="100"/>
        <c:tickLblSkip val="5"/>
        <c:noMultiLvlLbl val="0"/>
      </c:catAx>
      <c:valAx>
        <c:axId val="590207552"/>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2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800">
          <a:latin typeface="Times New Roman" panose="02020603050405020304" pitchFamily="18" charset="0"/>
          <a:cs typeface="Times New Roman" panose="02020603050405020304" pitchFamily="18" charset="0"/>
        </a:defRPr>
      </a:pPr>
      <a:endParaRPr lang="en-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'normalised compared'!$A$26:$B$26</c:f>
              <c:strCache>
                <c:ptCount val="2"/>
                <c:pt idx="0">
                  <c:v>CG  aggregate</c:v>
                </c:pt>
                <c:pt idx="1">
                  <c:v>2016</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compared'!$D$26:$CE$26</c:f>
              <c:numCache>
                <c:formatCode>General</c:formatCode>
                <c:ptCount val="80"/>
                <c:pt idx="0">
                  <c:v>0.20127698933090998</c:v>
                </c:pt>
                <c:pt idx="1">
                  <c:v>8.1414448723341498E-2</c:v>
                </c:pt>
                <c:pt idx="2">
                  <c:v>9.5458956166237577E-2</c:v>
                </c:pt>
                <c:pt idx="3">
                  <c:v>0.14901826673634519</c:v>
                </c:pt>
                <c:pt idx="4">
                  <c:v>0.17275684959372861</c:v>
                </c:pt>
                <c:pt idx="5">
                  <c:v>0.18972563515595481</c:v>
                </c:pt>
                <c:pt idx="6">
                  <c:v>0.19045141911350633</c:v>
                </c:pt>
                <c:pt idx="7">
                  <c:v>0.19527292822586928</c:v>
                </c:pt>
                <c:pt idx="8">
                  <c:v>0.19522670107523396</c:v>
                </c:pt>
                <c:pt idx="9">
                  <c:v>0.18245745124508922</c:v>
                </c:pt>
                <c:pt idx="10">
                  <c:v>0.17322615402223457</c:v>
                </c:pt>
                <c:pt idx="11">
                  <c:v>0.16700873106896957</c:v>
                </c:pt>
                <c:pt idx="12">
                  <c:v>0.16295566306248976</c:v>
                </c:pt>
                <c:pt idx="13">
                  <c:v>0.18879048570939294</c:v>
                </c:pt>
                <c:pt idx="14">
                  <c:v>0.19189276417813866</c:v>
                </c:pt>
                <c:pt idx="15">
                  <c:v>0.19946352608765996</c:v>
                </c:pt>
                <c:pt idx="16">
                  <c:v>0.17360950794701391</c:v>
                </c:pt>
                <c:pt idx="17">
                  <c:v>0.17489283416488891</c:v>
                </c:pt>
                <c:pt idx="18">
                  <c:v>0.17581534397478607</c:v>
                </c:pt>
                <c:pt idx="19">
                  <c:v>0.19039853243416832</c:v>
                </c:pt>
                <c:pt idx="20">
                  <c:v>0.18429908666967257</c:v>
                </c:pt>
                <c:pt idx="21">
                  <c:v>0.18187575244121251</c:v>
                </c:pt>
                <c:pt idx="22">
                  <c:v>0.18507949786728953</c:v>
                </c:pt>
                <c:pt idx="23">
                  <c:v>0.18242462073328822</c:v>
                </c:pt>
                <c:pt idx="24">
                  <c:v>0.16087288054651749</c:v>
                </c:pt>
                <c:pt idx="25">
                  <c:v>0.14189804690622904</c:v>
                </c:pt>
                <c:pt idx="26">
                  <c:v>0.1300032808591908</c:v>
                </c:pt>
                <c:pt idx="27">
                  <c:v>0.12482962642837943</c:v>
                </c:pt>
                <c:pt idx="28">
                  <c:v>0.12491556955448728</c:v>
                </c:pt>
                <c:pt idx="29">
                  <c:v>0.12505358916962264</c:v>
                </c:pt>
                <c:pt idx="30">
                  <c:v>0.12867791694642844</c:v>
                </c:pt>
                <c:pt idx="31">
                  <c:v>0.13542240761765856</c:v>
                </c:pt>
                <c:pt idx="32">
                  <c:v>0.13892722301289384</c:v>
                </c:pt>
                <c:pt idx="33">
                  <c:v>0.14262012469490057</c:v>
                </c:pt>
                <c:pt idx="34">
                  <c:v>0.13777614602960547</c:v>
                </c:pt>
                <c:pt idx="35">
                  <c:v>0.13107668787837998</c:v>
                </c:pt>
                <c:pt idx="36">
                  <c:v>0.13317020372346303</c:v>
                </c:pt>
                <c:pt idx="37">
                  <c:v>0.13167881442642107</c:v>
                </c:pt>
                <c:pt idx="38">
                  <c:v>0.12713731386282451</c:v>
                </c:pt>
                <c:pt idx="39">
                  <c:v>0.12552537064155528</c:v>
                </c:pt>
                <c:pt idx="40">
                  <c:v>0.12538275958837361</c:v>
                </c:pt>
                <c:pt idx="41">
                  <c:v>0.12060268335262207</c:v>
                </c:pt>
                <c:pt idx="42">
                  <c:v>0.11653127854664236</c:v>
                </c:pt>
                <c:pt idx="43">
                  <c:v>0.11197829596965302</c:v>
                </c:pt>
                <c:pt idx="44">
                  <c:v>0.1083582932459294</c:v>
                </c:pt>
                <c:pt idx="45">
                  <c:v>0.10438693586271254</c:v>
                </c:pt>
                <c:pt idx="46">
                  <c:v>0.10168539362220608</c:v>
                </c:pt>
                <c:pt idx="47">
                  <c:v>9.8560761499841221E-2</c:v>
                </c:pt>
                <c:pt idx="48">
                  <c:v>9.755642339921354E-2</c:v>
                </c:pt>
                <c:pt idx="49">
                  <c:v>9.763762858662646E-2</c:v>
                </c:pt>
                <c:pt idx="50">
                  <c:v>9.9099793852978485E-2</c:v>
                </c:pt>
                <c:pt idx="51">
                  <c:v>0.1017303570440684</c:v>
                </c:pt>
                <c:pt idx="52">
                  <c:v>0.10579482614001867</c:v>
                </c:pt>
                <c:pt idx="53">
                  <c:v>0.1101111635636398</c:v>
                </c:pt>
                <c:pt idx="54">
                  <c:v>0.11348463230209049</c:v>
                </c:pt>
                <c:pt idx="55">
                  <c:v>0.11959691263776599</c:v>
                </c:pt>
                <c:pt idx="56">
                  <c:v>0.12965514527578381</c:v>
                </c:pt>
                <c:pt idx="57">
                  <c:v>0.14176064752154746</c:v>
                </c:pt>
                <c:pt idx="58">
                  <c:v>0.1505638051633269</c:v>
                </c:pt>
                <c:pt idx="59">
                  <c:v>0.15666484953122448</c:v>
                </c:pt>
                <c:pt idx="60">
                  <c:v>0.15839135364797585</c:v>
                </c:pt>
                <c:pt idx="61">
                  <c:v>0.16317908175323237</c:v>
                </c:pt>
                <c:pt idx="62">
                  <c:v>0.15988056720990571</c:v>
                </c:pt>
                <c:pt idx="63">
                  <c:v>0.16147063937937492</c:v>
                </c:pt>
                <c:pt idx="64">
                  <c:v>0.16136924007552009</c:v>
                </c:pt>
                <c:pt idx="65">
                  <c:v>0.16081025179595368</c:v>
                </c:pt>
                <c:pt idx="66">
                  <c:v>0.15540262081827511</c:v>
                </c:pt>
                <c:pt idx="67">
                  <c:v>0.14975091371876964</c:v>
                </c:pt>
                <c:pt idx="68">
                  <c:v>0.14616271409372891</c:v>
                </c:pt>
                <c:pt idx="69">
                  <c:v>0.13674420625118466</c:v>
                </c:pt>
                <c:pt idx="70">
                  <c:v>0.12842410741733126</c:v>
                </c:pt>
                <c:pt idx="71">
                  <c:v>9.0362663436659024E-2</c:v>
                </c:pt>
                <c:pt idx="72">
                  <c:v>8.7685761696352879E-2</c:v>
                </c:pt>
                <c:pt idx="73">
                  <c:v>8.3229340187677706E-2</c:v>
                </c:pt>
                <c:pt idx="74">
                  <c:v>7.9879593672027557E-2</c:v>
                </c:pt>
                <c:pt idx="75">
                  <c:v>8.3321192191237195E-2</c:v>
                </c:pt>
                <c:pt idx="76">
                  <c:v>8.4733239973400237E-2</c:v>
                </c:pt>
                <c:pt idx="77">
                  <c:v>8.2168390013624318E-2</c:v>
                </c:pt>
                <c:pt idx="78">
                  <c:v>7.8747064410764622E-2</c:v>
                </c:pt>
                <c:pt idx="79">
                  <c:v>7.5313341372207215E-2</c:v>
                </c:pt>
              </c:numCache>
            </c:numRef>
          </c:val>
          <c:smooth val="0"/>
          <c:extLst>
            <c:ext xmlns:c16="http://schemas.microsoft.com/office/drawing/2014/chart" uri="{C3380CC4-5D6E-409C-BE32-E72D297353CC}">
              <c16:uniqueId val="{00000000-36C7-EA42-8C8B-196A551824ED}"/>
            </c:ext>
          </c:extLst>
        </c:ser>
        <c:ser>
          <c:idx val="1"/>
          <c:order val="1"/>
          <c:tx>
            <c:strRef>
              <c:f>'normalised compared'!$A$27:$B$27</c:f>
              <c:strCache>
                <c:ptCount val="2"/>
                <c:pt idx="0">
                  <c:v>CG  aggregate</c:v>
                </c:pt>
                <c:pt idx="1">
                  <c:v>2012</c:v>
                </c:pt>
              </c:strCache>
            </c:strRef>
          </c:tx>
          <c:spPr>
            <a:ln w="22225" cap="rnd" cmpd="sng" algn="ctr">
              <a:solidFill>
                <a:schemeClr val="accent2"/>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compared'!$D$27:$CE$27</c:f>
              <c:numCache>
                <c:formatCode>General</c:formatCode>
                <c:ptCount val="80"/>
                <c:pt idx="0">
                  <c:v>0.13800259377363772</c:v>
                </c:pt>
                <c:pt idx="1">
                  <c:v>9.5901547841423893E-2</c:v>
                </c:pt>
                <c:pt idx="2">
                  <c:v>9.6758815368585091E-2</c:v>
                </c:pt>
                <c:pt idx="3">
                  <c:v>0.14459594709329829</c:v>
                </c:pt>
                <c:pt idx="4">
                  <c:v>0.15595924498136615</c:v>
                </c:pt>
                <c:pt idx="5">
                  <c:v>0.17764431713956991</c:v>
                </c:pt>
                <c:pt idx="6">
                  <c:v>0.18294595733457858</c:v>
                </c:pt>
                <c:pt idx="7">
                  <c:v>0.22094908812476627</c:v>
                </c:pt>
                <c:pt idx="8">
                  <c:v>0.21523592689630269</c:v>
                </c:pt>
                <c:pt idx="9">
                  <c:v>0.21632150653839635</c:v>
                </c:pt>
                <c:pt idx="10">
                  <c:v>0.22314001911685824</c:v>
                </c:pt>
                <c:pt idx="11">
                  <c:v>0.22936535689253951</c:v>
                </c:pt>
                <c:pt idx="12">
                  <c:v>0.23288433323190544</c:v>
                </c:pt>
                <c:pt idx="13">
                  <c:v>0.22900657764522814</c:v>
                </c:pt>
                <c:pt idx="14">
                  <c:v>0.23906779180576793</c:v>
                </c:pt>
                <c:pt idx="15">
                  <c:v>0.24926317536301723</c:v>
                </c:pt>
                <c:pt idx="16">
                  <c:v>0.21256700223657091</c:v>
                </c:pt>
                <c:pt idx="17">
                  <c:v>0.21892465027475122</c:v>
                </c:pt>
                <c:pt idx="18">
                  <c:v>0.22487021096388743</c:v>
                </c:pt>
                <c:pt idx="19">
                  <c:v>0.22410215512526457</c:v>
                </c:pt>
                <c:pt idx="20">
                  <c:v>0.2167812822394391</c:v>
                </c:pt>
                <c:pt idx="21">
                  <c:v>0.21649206099567156</c:v>
                </c:pt>
                <c:pt idx="22">
                  <c:v>0.20759366243656341</c:v>
                </c:pt>
                <c:pt idx="23">
                  <c:v>0.19959603970007062</c:v>
                </c:pt>
                <c:pt idx="24">
                  <c:v>0.17387352811814605</c:v>
                </c:pt>
                <c:pt idx="25">
                  <c:v>0.15052100562785656</c:v>
                </c:pt>
                <c:pt idx="26">
                  <c:v>0.1418993322138894</c:v>
                </c:pt>
                <c:pt idx="27">
                  <c:v>0.14292476980087612</c:v>
                </c:pt>
                <c:pt idx="28">
                  <c:v>0.14290640928650655</c:v>
                </c:pt>
                <c:pt idx="29">
                  <c:v>0.1439022217645233</c:v>
                </c:pt>
                <c:pt idx="30">
                  <c:v>0.13444260444583608</c:v>
                </c:pt>
                <c:pt idx="31">
                  <c:v>0.13128344055197558</c:v>
                </c:pt>
                <c:pt idx="32">
                  <c:v>0.133516855526426</c:v>
                </c:pt>
                <c:pt idx="33">
                  <c:v>0.13205049035452035</c:v>
                </c:pt>
                <c:pt idx="34">
                  <c:v>0.12883403106516955</c:v>
                </c:pt>
                <c:pt idx="35">
                  <c:v>0.12657782548254087</c:v>
                </c:pt>
                <c:pt idx="36">
                  <c:v>0.1269431527224141</c:v>
                </c:pt>
                <c:pt idx="37">
                  <c:v>0.12386686838212554</c:v>
                </c:pt>
                <c:pt idx="38">
                  <c:v>0.11994533213393874</c:v>
                </c:pt>
                <c:pt idx="39">
                  <c:v>0.11613333483167049</c:v>
                </c:pt>
                <c:pt idx="40">
                  <c:v>0.11166912956782672</c:v>
                </c:pt>
                <c:pt idx="41">
                  <c:v>0.10702554564733852</c:v>
                </c:pt>
                <c:pt idx="42">
                  <c:v>0.1041478326180966</c:v>
                </c:pt>
                <c:pt idx="43">
                  <c:v>0.10085448143885552</c:v>
                </c:pt>
                <c:pt idx="44">
                  <c:v>9.9646934064592768E-2</c:v>
                </c:pt>
                <c:pt idx="45">
                  <c:v>9.9374611892032921E-2</c:v>
                </c:pt>
                <c:pt idx="46">
                  <c:v>0.10124673834187327</c:v>
                </c:pt>
                <c:pt idx="47">
                  <c:v>0.10333736071011997</c:v>
                </c:pt>
                <c:pt idx="48">
                  <c:v>0.1059417512533781</c:v>
                </c:pt>
                <c:pt idx="49">
                  <c:v>0.1093963831847871</c:v>
                </c:pt>
                <c:pt idx="50">
                  <c:v>0.11175626705136482</c:v>
                </c:pt>
                <c:pt idx="51">
                  <c:v>0.11740927160016322</c:v>
                </c:pt>
                <c:pt idx="52">
                  <c:v>0.12692765760558622</c:v>
                </c:pt>
                <c:pt idx="53">
                  <c:v>0.13878690105257052</c:v>
                </c:pt>
                <c:pt idx="54">
                  <c:v>0.14623160941237032</c:v>
                </c:pt>
                <c:pt idx="55">
                  <c:v>0.1529143415503143</c:v>
                </c:pt>
                <c:pt idx="56">
                  <c:v>0.15439515862211706</c:v>
                </c:pt>
                <c:pt idx="57">
                  <c:v>0.15995385002966425</c:v>
                </c:pt>
                <c:pt idx="58">
                  <c:v>0.15739857353318634</c:v>
                </c:pt>
                <c:pt idx="59">
                  <c:v>0.15958965884550841</c:v>
                </c:pt>
                <c:pt idx="60">
                  <c:v>0.15991418825399548</c:v>
                </c:pt>
                <c:pt idx="61">
                  <c:v>0.16048622451266673</c:v>
                </c:pt>
                <c:pt idx="62">
                  <c:v>0.1566317663940959</c:v>
                </c:pt>
                <c:pt idx="63">
                  <c:v>0.15139176870171739</c:v>
                </c:pt>
                <c:pt idx="64">
                  <c:v>0.14839181086292433</c:v>
                </c:pt>
                <c:pt idx="65">
                  <c:v>0.14020248037955393</c:v>
                </c:pt>
                <c:pt idx="66">
                  <c:v>0.12915477600831618</c:v>
                </c:pt>
                <c:pt idx="67">
                  <c:v>9.3697700460055267E-2</c:v>
                </c:pt>
                <c:pt idx="68">
                  <c:v>9.2451632320225838E-2</c:v>
                </c:pt>
                <c:pt idx="69">
                  <c:v>8.8957123474259561E-2</c:v>
                </c:pt>
                <c:pt idx="70">
                  <c:v>8.7052381555676933E-2</c:v>
                </c:pt>
                <c:pt idx="71">
                  <c:v>9.1458412491520702E-2</c:v>
                </c:pt>
                <c:pt idx="72">
                  <c:v>9.5111049855107641E-2</c:v>
                </c:pt>
                <c:pt idx="73">
                  <c:v>9.4510672027305023E-2</c:v>
                </c:pt>
                <c:pt idx="74">
                  <c:v>9.3105257637734432E-2</c:v>
                </c:pt>
                <c:pt idx="75">
                  <c:v>9.2727097808914985E-2</c:v>
                </c:pt>
                <c:pt idx="76">
                  <c:v>9.1557211614540807E-2</c:v>
                </c:pt>
                <c:pt idx="77">
                  <c:v>8.758584045032955E-2</c:v>
                </c:pt>
                <c:pt idx="78">
                  <c:v>8.1879312048542111E-2</c:v>
                </c:pt>
                <c:pt idx="79">
                  <c:v>7.6577802204617407E-2</c:v>
                </c:pt>
              </c:numCache>
            </c:numRef>
          </c:val>
          <c:smooth val="0"/>
          <c:extLst>
            <c:ext xmlns:c16="http://schemas.microsoft.com/office/drawing/2014/chart" uri="{C3380CC4-5D6E-409C-BE32-E72D297353CC}">
              <c16:uniqueId val="{00000001-36C7-EA42-8C8B-196A551824ED}"/>
            </c:ext>
          </c:extLst>
        </c:ser>
        <c:ser>
          <c:idx val="2"/>
          <c:order val="2"/>
          <c:tx>
            <c:strRef>
              <c:f>'normalised compared'!$A$28:$B$28</c:f>
              <c:strCache>
                <c:ptCount val="2"/>
                <c:pt idx="0">
                  <c:v>CG  aggregate</c:v>
                </c:pt>
                <c:pt idx="1">
                  <c:v>2008</c:v>
                </c:pt>
              </c:strCache>
            </c:strRef>
          </c:tx>
          <c:spPr>
            <a:ln w="22225" cap="rnd" cmpd="sng" algn="ctr">
              <a:solidFill>
                <a:schemeClr val="accent3"/>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compared'!$D$28:$CE$28</c:f>
              <c:numCache>
                <c:formatCode>General</c:formatCode>
                <c:ptCount val="80"/>
                <c:pt idx="0">
                  <c:v>0.21475559680553385</c:v>
                </c:pt>
                <c:pt idx="1">
                  <c:v>8.3156016075189618E-2</c:v>
                </c:pt>
                <c:pt idx="2">
                  <c:v>8.4905998706163249E-2</c:v>
                </c:pt>
                <c:pt idx="3">
                  <c:v>0.10806474949394596</c:v>
                </c:pt>
                <c:pt idx="4">
                  <c:v>0.11600605853546676</c:v>
                </c:pt>
                <c:pt idx="5">
                  <c:v>0.1227267300023525</c:v>
                </c:pt>
                <c:pt idx="6">
                  <c:v>0.16068924677364826</c:v>
                </c:pt>
                <c:pt idx="7">
                  <c:v>0.19691643970764533</c:v>
                </c:pt>
                <c:pt idx="8">
                  <c:v>0.20132727325471314</c:v>
                </c:pt>
                <c:pt idx="9">
                  <c:v>0.20354129217414171</c:v>
                </c:pt>
                <c:pt idx="10">
                  <c:v>0.21013037106802449</c:v>
                </c:pt>
                <c:pt idx="11">
                  <c:v>0.21757795315289216</c:v>
                </c:pt>
                <c:pt idx="12">
                  <c:v>0.22834821279921588</c:v>
                </c:pt>
                <c:pt idx="13">
                  <c:v>0.20992976737240687</c:v>
                </c:pt>
                <c:pt idx="14">
                  <c:v>0.2217185143363857</c:v>
                </c:pt>
                <c:pt idx="15">
                  <c:v>0.23128960496456411</c:v>
                </c:pt>
                <c:pt idx="16">
                  <c:v>0.20949198633342539</c:v>
                </c:pt>
                <c:pt idx="17">
                  <c:v>0.21843709971735004</c:v>
                </c:pt>
                <c:pt idx="18">
                  <c:v>0.21600760551046802</c:v>
                </c:pt>
                <c:pt idx="19">
                  <c:v>0.25496941379952404</c:v>
                </c:pt>
                <c:pt idx="20">
                  <c:v>0.25812311127639226</c:v>
                </c:pt>
                <c:pt idx="21">
                  <c:v>0.25580973362091497</c:v>
                </c:pt>
                <c:pt idx="22">
                  <c:v>0.2525392227280398</c:v>
                </c:pt>
                <c:pt idx="23">
                  <c:v>0.25791529878625796</c:v>
                </c:pt>
                <c:pt idx="24">
                  <c:v>0.21835382463561859</c:v>
                </c:pt>
                <c:pt idx="25">
                  <c:v>0.19370577952012591</c:v>
                </c:pt>
                <c:pt idx="26">
                  <c:v>0.15912300803048854</c:v>
                </c:pt>
                <c:pt idx="27">
                  <c:v>0.14365651716948291</c:v>
                </c:pt>
                <c:pt idx="28">
                  <c:v>0.14277108711683331</c:v>
                </c:pt>
                <c:pt idx="29">
                  <c:v>0.13916706581438504</c:v>
                </c:pt>
                <c:pt idx="30">
                  <c:v>0.12604470004240015</c:v>
                </c:pt>
                <c:pt idx="31">
                  <c:v>0.12443030274371031</c:v>
                </c:pt>
                <c:pt idx="32">
                  <c:v>0.12535222385914299</c:v>
                </c:pt>
                <c:pt idx="33">
                  <c:v>0.1213730184873083</c:v>
                </c:pt>
                <c:pt idx="34">
                  <c:v>0.11737392457377419</c:v>
                </c:pt>
                <c:pt idx="35">
                  <c:v>0.11289030914987751</c:v>
                </c:pt>
                <c:pt idx="36">
                  <c:v>0.10988517646393252</c:v>
                </c:pt>
                <c:pt idx="37">
                  <c:v>0.10565529431447586</c:v>
                </c:pt>
                <c:pt idx="38">
                  <c:v>0.10365653931530174</c:v>
                </c:pt>
                <c:pt idx="39">
                  <c:v>9.9801833944875601E-2</c:v>
                </c:pt>
                <c:pt idx="40">
                  <c:v>9.8886366819183835E-2</c:v>
                </c:pt>
                <c:pt idx="41">
                  <c:v>9.783123594634742E-2</c:v>
                </c:pt>
                <c:pt idx="42">
                  <c:v>9.8863293272534597E-2</c:v>
                </c:pt>
                <c:pt idx="43">
                  <c:v>0.10104808008826931</c:v>
                </c:pt>
                <c:pt idx="44">
                  <c:v>0.10400702153573954</c:v>
                </c:pt>
                <c:pt idx="45">
                  <c:v>0.10734102262185144</c:v>
                </c:pt>
                <c:pt idx="46">
                  <c:v>0.10970736038856566</c:v>
                </c:pt>
                <c:pt idx="47">
                  <c:v>0.11537849822879269</c:v>
                </c:pt>
                <c:pt idx="48">
                  <c:v>0.12482837618772601</c:v>
                </c:pt>
                <c:pt idx="49">
                  <c:v>0.13469543917219415</c:v>
                </c:pt>
                <c:pt idx="50">
                  <c:v>0.14337908796267165</c:v>
                </c:pt>
                <c:pt idx="51">
                  <c:v>0.14978479379746523</c:v>
                </c:pt>
                <c:pt idx="52">
                  <c:v>0.15368203211778952</c:v>
                </c:pt>
                <c:pt idx="53">
                  <c:v>0.15982525969567268</c:v>
                </c:pt>
                <c:pt idx="54">
                  <c:v>0.15913202797627113</c:v>
                </c:pt>
                <c:pt idx="55">
                  <c:v>0.16237206428388029</c:v>
                </c:pt>
                <c:pt idx="56">
                  <c:v>0.16465240941451117</c:v>
                </c:pt>
                <c:pt idx="57">
                  <c:v>0.16475419949682049</c:v>
                </c:pt>
                <c:pt idx="58">
                  <c:v>0.16147946131494834</c:v>
                </c:pt>
                <c:pt idx="59">
                  <c:v>0.15620584047816866</c:v>
                </c:pt>
                <c:pt idx="60">
                  <c:v>0.15413024266416356</c:v>
                </c:pt>
                <c:pt idx="61">
                  <c:v>0.14571062398485801</c:v>
                </c:pt>
                <c:pt idx="62">
                  <c:v>0.13425487802467109</c:v>
                </c:pt>
                <c:pt idx="63">
                  <c:v>9.8517646232837194E-2</c:v>
                </c:pt>
                <c:pt idx="64">
                  <c:v>9.6782220360152521E-2</c:v>
                </c:pt>
                <c:pt idx="65">
                  <c:v>9.3639999321641382E-2</c:v>
                </c:pt>
                <c:pt idx="66">
                  <c:v>9.1302431325815878E-2</c:v>
                </c:pt>
                <c:pt idx="67">
                  <c:v>9.6074530471412053E-2</c:v>
                </c:pt>
                <c:pt idx="68">
                  <c:v>9.910530742887641E-2</c:v>
                </c:pt>
                <c:pt idx="69">
                  <c:v>9.8318251965981193E-2</c:v>
                </c:pt>
                <c:pt idx="70">
                  <c:v>9.8538930559264534E-2</c:v>
                </c:pt>
                <c:pt idx="71">
                  <c:v>9.9085900483401226E-2</c:v>
                </c:pt>
                <c:pt idx="72">
                  <c:v>0.10036388733669532</c:v>
                </c:pt>
                <c:pt idx="73">
                  <c:v>9.7513929325964158E-2</c:v>
                </c:pt>
                <c:pt idx="74">
                  <c:v>9.3516634845128205E-2</c:v>
                </c:pt>
                <c:pt idx="75">
                  <c:v>8.9372835930951536E-2</c:v>
                </c:pt>
                <c:pt idx="76">
                  <c:v>9.0167365519794804E-2</c:v>
                </c:pt>
                <c:pt idx="77">
                  <c:v>8.6648793490199161E-2</c:v>
                </c:pt>
                <c:pt idx="78">
                  <c:v>8.4062659012220736E-2</c:v>
                </c:pt>
                <c:pt idx="79">
                  <c:v>7.3545077274105045E-2</c:v>
                </c:pt>
              </c:numCache>
            </c:numRef>
          </c:val>
          <c:smooth val="0"/>
          <c:extLst>
            <c:ext xmlns:c16="http://schemas.microsoft.com/office/drawing/2014/chart" uri="{C3380CC4-5D6E-409C-BE32-E72D297353CC}">
              <c16:uniqueId val="{00000002-36C7-EA42-8C8B-196A551824ED}"/>
            </c:ext>
          </c:extLst>
        </c:ser>
        <c:ser>
          <c:idx val="3"/>
          <c:order val="3"/>
          <c:tx>
            <c:strRef>
              <c:f>'normalised compared'!$A$29:$B$29</c:f>
              <c:strCache>
                <c:ptCount val="2"/>
                <c:pt idx="0">
                  <c:v>CG  aggregate</c:v>
                </c:pt>
                <c:pt idx="1">
                  <c:v>2004</c:v>
                </c:pt>
              </c:strCache>
            </c:strRef>
          </c:tx>
          <c:spPr>
            <a:ln w="22225" cap="rnd" cmpd="sng" algn="ctr">
              <a:solidFill>
                <a:schemeClr val="accent4"/>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compared'!$D$29:$CE$29</c:f>
              <c:numCache>
                <c:formatCode>General</c:formatCode>
                <c:ptCount val="80"/>
                <c:pt idx="0">
                  <c:v>0.16593786071672323</c:v>
                </c:pt>
                <c:pt idx="1">
                  <c:v>6.8606951204153457E-2</c:v>
                </c:pt>
                <c:pt idx="2">
                  <c:v>6.9102268391287441E-2</c:v>
                </c:pt>
                <c:pt idx="3">
                  <c:v>6.7634635711148333E-2</c:v>
                </c:pt>
                <c:pt idx="4">
                  <c:v>0.16547322074361079</c:v>
                </c:pt>
                <c:pt idx="5">
                  <c:v>0.16756195931160117</c:v>
                </c:pt>
                <c:pt idx="6">
                  <c:v>0.17402290317716737</c:v>
                </c:pt>
                <c:pt idx="7">
                  <c:v>0.17953685711149578</c:v>
                </c:pt>
                <c:pt idx="8">
                  <c:v>0.18867628517276475</c:v>
                </c:pt>
                <c:pt idx="9">
                  <c:v>0.19355987614950709</c:v>
                </c:pt>
                <c:pt idx="10">
                  <c:v>0.22265483595331351</c:v>
                </c:pt>
                <c:pt idx="11">
                  <c:v>0.22675347747544142</c:v>
                </c:pt>
                <c:pt idx="12">
                  <c:v>0.2323267529673094</c:v>
                </c:pt>
                <c:pt idx="13">
                  <c:v>0.23977516872182372</c:v>
                </c:pt>
                <c:pt idx="14">
                  <c:v>0.24803859393445002</c:v>
                </c:pt>
                <c:pt idx="15">
                  <c:v>0.24525434244484073</c:v>
                </c:pt>
                <c:pt idx="16">
                  <c:v>0.25916160501668395</c:v>
                </c:pt>
                <c:pt idx="17">
                  <c:v>0.22487556248578486</c:v>
                </c:pt>
                <c:pt idx="18">
                  <c:v>0.20726602184024456</c:v>
                </c:pt>
                <c:pt idx="19">
                  <c:v>0.24876546630240934</c:v>
                </c:pt>
                <c:pt idx="20">
                  <c:v>0.26729252511909962</c:v>
                </c:pt>
                <c:pt idx="21">
                  <c:v>0.27009193901975437</c:v>
                </c:pt>
                <c:pt idx="22">
                  <c:v>0.2477859358490791</c:v>
                </c:pt>
                <c:pt idx="23">
                  <c:v>0.22395530537390718</c:v>
                </c:pt>
                <c:pt idx="24">
                  <c:v>0.18938698612952728</c:v>
                </c:pt>
                <c:pt idx="25">
                  <c:v>0.16558289786454752</c:v>
                </c:pt>
                <c:pt idx="26">
                  <c:v>0.1397966248671377</c:v>
                </c:pt>
                <c:pt idx="27">
                  <c:v>0.13146526816141357</c:v>
                </c:pt>
                <c:pt idx="28">
                  <c:v>0.12900520227939055</c:v>
                </c:pt>
                <c:pt idx="29">
                  <c:v>0.12323757760755025</c:v>
                </c:pt>
                <c:pt idx="30">
                  <c:v>0.10848564703916415</c:v>
                </c:pt>
                <c:pt idx="31">
                  <c:v>0.10416726588233476</c:v>
                </c:pt>
                <c:pt idx="32">
                  <c:v>0.10109848591990589</c:v>
                </c:pt>
                <c:pt idx="33">
                  <c:v>9.6895884116429215E-2</c:v>
                </c:pt>
                <c:pt idx="34">
                  <c:v>9.4904769880409592E-2</c:v>
                </c:pt>
                <c:pt idx="35">
                  <c:v>9.1362899282562443E-2</c:v>
                </c:pt>
                <c:pt idx="36">
                  <c:v>9.0590518429678329E-2</c:v>
                </c:pt>
                <c:pt idx="37">
                  <c:v>8.9714524363829776E-2</c:v>
                </c:pt>
                <c:pt idx="38">
                  <c:v>9.0783561092246001E-2</c:v>
                </c:pt>
                <c:pt idx="39">
                  <c:v>9.2734539066365751E-2</c:v>
                </c:pt>
                <c:pt idx="40">
                  <c:v>9.5301383564661654E-2</c:v>
                </c:pt>
                <c:pt idx="41">
                  <c:v>9.7920624484739621E-2</c:v>
                </c:pt>
                <c:pt idx="42">
                  <c:v>9.9517749883287127E-2</c:v>
                </c:pt>
                <c:pt idx="43">
                  <c:v>0.10398459919921471</c:v>
                </c:pt>
                <c:pt idx="44">
                  <c:v>0.11175507902876826</c:v>
                </c:pt>
                <c:pt idx="45">
                  <c:v>0.11974928902850655</c:v>
                </c:pt>
                <c:pt idx="46">
                  <c:v>0.12633117654507733</c:v>
                </c:pt>
                <c:pt idx="47">
                  <c:v>0.13090932294292423</c:v>
                </c:pt>
                <c:pt idx="48">
                  <c:v>0.13315132849556113</c:v>
                </c:pt>
                <c:pt idx="49">
                  <c:v>0.13751248027557722</c:v>
                </c:pt>
                <c:pt idx="50">
                  <c:v>0.1364274155187945</c:v>
                </c:pt>
                <c:pt idx="51">
                  <c:v>0.1395208262946403</c:v>
                </c:pt>
                <c:pt idx="52">
                  <c:v>0.14263295107817237</c:v>
                </c:pt>
                <c:pt idx="53">
                  <c:v>0.14441573831260782</c:v>
                </c:pt>
                <c:pt idx="54">
                  <c:v>0.1433102018950177</c:v>
                </c:pt>
                <c:pt idx="55">
                  <c:v>0.14023022603546792</c:v>
                </c:pt>
                <c:pt idx="56">
                  <c:v>0.13969417813327875</c:v>
                </c:pt>
                <c:pt idx="57">
                  <c:v>0.13304214013779772</c:v>
                </c:pt>
                <c:pt idx="58">
                  <c:v>0.12329322376713971</c:v>
                </c:pt>
                <c:pt idx="59">
                  <c:v>9.1087495145141639E-2</c:v>
                </c:pt>
                <c:pt idx="60">
                  <c:v>9.0871504750783039E-2</c:v>
                </c:pt>
                <c:pt idx="61">
                  <c:v>8.974282197467022E-2</c:v>
                </c:pt>
                <c:pt idx="62">
                  <c:v>8.971218795039948E-2</c:v>
                </c:pt>
                <c:pt idx="63">
                  <c:v>9.6965028177743967E-2</c:v>
                </c:pt>
                <c:pt idx="64">
                  <c:v>0.10246905391488285</c:v>
                </c:pt>
                <c:pt idx="65">
                  <c:v>0.10266416948153249</c:v>
                </c:pt>
                <c:pt idx="66">
                  <c:v>0.10075981066022555</c:v>
                </c:pt>
                <c:pt idx="67">
                  <c:v>9.9967571514276488E-2</c:v>
                </c:pt>
                <c:pt idx="68">
                  <c:v>9.9249385366356663E-2</c:v>
                </c:pt>
                <c:pt idx="69">
                  <c:v>9.5145473036157349E-2</c:v>
                </c:pt>
                <c:pt idx="70">
                  <c:v>9.2374740477508654E-2</c:v>
                </c:pt>
                <c:pt idx="71">
                  <c:v>9.0611881428686647E-2</c:v>
                </c:pt>
                <c:pt idx="72">
                  <c:v>9.4202458603661707E-2</c:v>
                </c:pt>
                <c:pt idx="73">
                  <c:v>9.3960554176046041E-2</c:v>
                </c:pt>
                <c:pt idx="74">
                  <c:v>9.4746266784993718E-2</c:v>
                </c:pt>
                <c:pt idx="75">
                  <c:v>8.6409939402607203E-2</c:v>
                </c:pt>
                <c:pt idx="76">
                  <c:v>8.0859421410836962E-2</c:v>
                </c:pt>
                <c:pt idx="77">
                  <c:v>7.1534209690241768E-2</c:v>
                </c:pt>
                <c:pt idx="78">
                  <c:v>6.6777908733651567E-2</c:v>
                </c:pt>
                <c:pt idx="79">
                  <c:v>6.4015647163917333E-2</c:v>
                </c:pt>
              </c:numCache>
            </c:numRef>
          </c:val>
          <c:smooth val="0"/>
          <c:extLst>
            <c:ext xmlns:c16="http://schemas.microsoft.com/office/drawing/2014/chart" uri="{C3380CC4-5D6E-409C-BE32-E72D297353CC}">
              <c16:uniqueId val="{00000003-36C7-EA42-8C8B-196A551824ED}"/>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spc="2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PL"/>
          </a:p>
        </c:txPr>
        <c:crossAx val="590207552"/>
        <c:crosses val="autoZero"/>
        <c:auto val="1"/>
        <c:lblAlgn val="ctr"/>
        <c:lblOffset val="100"/>
        <c:tickLblSkip val="5"/>
        <c:noMultiLvlLbl val="0"/>
      </c:catAx>
      <c:valAx>
        <c:axId val="590207552"/>
        <c:scaling>
          <c:orientation val="minMax"/>
          <c:max val="0.4"/>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2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800">
          <a:latin typeface="Times New Roman" panose="02020603050405020304" pitchFamily="18" charset="0"/>
          <a:cs typeface="Times New Roman" panose="02020603050405020304" pitchFamily="18" charset="0"/>
        </a:defRPr>
      </a:pPr>
      <a:endParaRPr lang="en-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Public consumption health aggregate</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lineChart>
        <c:grouping val="standard"/>
        <c:varyColors val="0"/>
        <c:ser>
          <c:idx val="0"/>
          <c:order val="0"/>
          <c:tx>
            <c:strRef>
              <c:f>'normalised compared'!$A$42:$B$42</c:f>
              <c:strCache>
                <c:ptCount val="2"/>
                <c:pt idx="0">
                  <c:v>Public consumption health, aggregate</c:v>
                </c:pt>
                <c:pt idx="1">
                  <c:v>2016</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compared'!$D$42:$CE$42</c:f>
              <c:numCache>
                <c:formatCode>General</c:formatCode>
                <c:ptCount val="80"/>
                <c:pt idx="0">
                  <c:v>0.1465906003686098</c:v>
                </c:pt>
                <c:pt idx="1">
                  <c:v>1.7442566403913645E-2</c:v>
                </c:pt>
                <c:pt idx="2">
                  <c:v>1.6324271304358862E-2</c:v>
                </c:pt>
                <c:pt idx="3">
                  <c:v>1.4786359957411527E-2</c:v>
                </c:pt>
                <c:pt idx="4">
                  <c:v>1.4295660225547716E-2</c:v>
                </c:pt>
                <c:pt idx="5">
                  <c:v>1.3365361168904969E-2</c:v>
                </c:pt>
                <c:pt idx="6">
                  <c:v>1.2854932766154643E-2</c:v>
                </c:pt>
                <c:pt idx="7">
                  <c:v>1.2633474682372622E-2</c:v>
                </c:pt>
                <c:pt idx="8">
                  <c:v>1.2018610802183081E-2</c:v>
                </c:pt>
                <c:pt idx="9">
                  <c:v>1.0973498305702071E-2</c:v>
                </c:pt>
                <c:pt idx="10">
                  <c:v>1.0386212883545369E-2</c:v>
                </c:pt>
                <c:pt idx="11">
                  <c:v>1.0138598366974706E-2</c:v>
                </c:pt>
                <c:pt idx="12">
                  <c:v>1.0078569462115669E-2</c:v>
                </c:pt>
                <c:pt idx="13">
                  <c:v>1.0295819227127001E-2</c:v>
                </c:pt>
                <c:pt idx="14">
                  <c:v>1.0863912833257414E-2</c:v>
                </c:pt>
                <c:pt idx="15">
                  <c:v>1.1788028624819277E-2</c:v>
                </c:pt>
                <c:pt idx="16">
                  <c:v>1.2719841909187235E-2</c:v>
                </c:pt>
                <c:pt idx="17">
                  <c:v>1.3442167866687603E-2</c:v>
                </c:pt>
                <c:pt idx="18">
                  <c:v>9.3207053996259576E-3</c:v>
                </c:pt>
                <c:pt idx="19">
                  <c:v>9.9267798984955004E-3</c:v>
                </c:pt>
                <c:pt idx="20">
                  <c:v>1.0556926577686816E-2</c:v>
                </c:pt>
                <c:pt idx="21">
                  <c:v>1.1142956576170572E-2</c:v>
                </c:pt>
                <c:pt idx="22">
                  <c:v>1.2300023456041753E-2</c:v>
                </c:pt>
                <c:pt idx="23">
                  <c:v>1.3394158020721912E-2</c:v>
                </c:pt>
                <c:pt idx="24">
                  <c:v>1.4615860416877263E-2</c:v>
                </c:pt>
                <c:pt idx="25">
                  <c:v>1.6320848146803103E-2</c:v>
                </c:pt>
                <c:pt idx="26">
                  <c:v>1.7507653461873003E-2</c:v>
                </c:pt>
                <c:pt idx="27">
                  <c:v>1.8318021041951883E-2</c:v>
                </c:pt>
                <c:pt idx="28">
                  <c:v>1.9393544991139405E-2</c:v>
                </c:pt>
                <c:pt idx="29">
                  <c:v>2.0095357323668104E-2</c:v>
                </c:pt>
                <c:pt idx="30">
                  <c:v>2.1172479829705763E-2</c:v>
                </c:pt>
                <c:pt idx="31">
                  <c:v>2.2488889728655752E-2</c:v>
                </c:pt>
                <c:pt idx="32">
                  <c:v>2.3205914276563159E-2</c:v>
                </c:pt>
                <c:pt idx="33">
                  <c:v>2.3918011809542512E-2</c:v>
                </c:pt>
                <c:pt idx="34">
                  <c:v>2.3153556488131687E-2</c:v>
                </c:pt>
                <c:pt idx="35">
                  <c:v>2.2160423321947696E-2</c:v>
                </c:pt>
                <c:pt idx="36">
                  <c:v>2.2666236246330237E-2</c:v>
                </c:pt>
                <c:pt idx="37">
                  <c:v>2.2690693003798373E-2</c:v>
                </c:pt>
                <c:pt idx="38">
                  <c:v>2.229889978394298E-2</c:v>
                </c:pt>
                <c:pt idx="39">
                  <c:v>2.2532798107282641E-2</c:v>
                </c:pt>
                <c:pt idx="40">
                  <c:v>2.3181521679781884E-2</c:v>
                </c:pt>
                <c:pt idx="41">
                  <c:v>2.3050536137608539E-2</c:v>
                </c:pt>
                <c:pt idx="42">
                  <c:v>2.3007578528337472E-2</c:v>
                </c:pt>
                <c:pt idx="43">
                  <c:v>2.3010393791625127E-2</c:v>
                </c:pt>
                <c:pt idx="44">
                  <c:v>2.3139233969713756E-2</c:v>
                </c:pt>
                <c:pt idx="45">
                  <c:v>2.3250864297604971E-2</c:v>
                </c:pt>
                <c:pt idx="46">
                  <c:v>2.3649743836783723E-2</c:v>
                </c:pt>
                <c:pt idx="47">
                  <c:v>2.3934655838405285E-2</c:v>
                </c:pt>
                <c:pt idx="48">
                  <c:v>2.4659426536309086E-2</c:v>
                </c:pt>
                <c:pt idx="49">
                  <c:v>2.5619553959162648E-2</c:v>
                </c:pt>
                <c:pt idx="50">
                  <c:v>2.7044460084613951E-2</c:v>
                </c:pt>
                <c:pt idx="51">
                  <c:v>2.8631487956223795E-2</c:v>
                </c:pt>
                <c:pt idx="52">
                  <c:v>3.0621473136408651E-2</c:v>
                </c:pt>
                <c:pt idx="53">
                  <c:v>3.2817824321938888E-2</c:v>
                </c:pt>
                <c:pt idx="54">
                  <c:v>3.4820160965910285E-2</c:v>
                </c:pt>
                <c:pt idx="55">
                  <c:v>3.8014109474409689E-2</c:v>
                </c:pt>
                <c:pt idx="56">
                  <c:v>4.2435684404529501E-2</c:v>
                </c:pt>
                <c:pt idx="57">
                  <c:v>4.7875745111307905E-2</c:v>
                </c:pt>
                <c:pt idx="58">
                  <c:v>5.2386442887354251E-2</c:v>
                </c:pt>
                <c:pt idx="59">
                  <c:v>5.6217271393641181E-2</c:v>
                </c:pt>
                <c:pt idx="60">
                  <c:v>5.8757867000749593E-2</c:v>
                </c:pt>
                <c:pt idx="61">
                  <c:v>6.2418881005775639E-2</c:v>
                </c:pt>
                <c:pt idx="62">
                  <c:v>6.2969109410425217E-2</c:v>
                </c:pt>
                <c:pt idx="63">
                  <c:v>6.5467537136774973E-2</c:v>
                </c:pt>
                <c:pt idx="64">
                  <c:v>6.7253078676487554E-2</c:v>
                </c:pt>
                <c:pt idx="65">
                  <c:v>6.8850108817188727E-2</c:v>
                </c:pt>
                <c:pt idx="66">
                  <c:v>6.8223145934289298E-2</c:v>
                </c:pt>
                <c:pt idx="67">
                  <c:v>6.7312080551426526E-2</c:v>
                </c:pt>
                <c:pt idx="68">
                  <c:v>6.7200697534914727E-2</c:v>
                </c:pt>
                <c:pt idx="69">
                  <c:v>6.4248695349789997E-2</c:v>
                </c:pt>
                <c:pt idx="70">
                  <c:v>6.3726315779018036E-2</c:v>
                </c:pt>
                <c:pt idx="71">
                  <c:v>4.4712016003567882E-2</c:v>
                </c:pt>
                <c:pt idx="72">
                  <c:v>4.3242027543174924E-2</c:v>
                </c:pt>
                <c:pt idx="73">
                  <c:v>4.0923864699835916E-2</c:v>
                </c:pt>
                <c:pt idx="74">
                  <c:v>3.9177122804443111E-2</c:v>
                </c:pt>
                <c:pt idx="75">
                  <c:v>4.0783618324851605E-2</c:v>
                </c:pt>
                <c:pt idx="76">
                  <c:v>4.1390767493747635E-2</c:v>
                </c:pt>
                <c:pt idx="77">
                  <c:v>3.9966816673819607E-2</c:v>
                </c:pt>
                <c:pt idx="78">
                  <c:v>3.8051775248632937E-2</c:v>
                </c:pt>
                <c:pt idx="79">
                  <c:v>3.6072348361022126E-2</c:v>
                </c:pt>
              </c:numCache>
            </c:numRef>
          </c:val>
          <c:smooth val="0"/>
          <c:extLst>
            <c:ext xmlns:c16="http://schemas.microsoft.com/office/drawing/2014/chart" uri="{C3380CC4-5D6E-409C-BE32-E72D297353CC}">
              <c16:uniqueId val="{00000000-1A01-9E40-8484-03A2F6C5ED12}"/>
            </c:ext>
          </c:extLst>
        </c:ser>
        <c:ser>
          <c:idx val="1"/>
          <c:order val="1"/>
          <c:tx>
            <c:strRef>
              <c:f>'normalised compared'!$A$43:$B$43</c:f>
              <c:strCache>
                <c:ptCount val="2"/>
                <c:pt idx="0">
                  <c:v>Public consumption health, aggregate</c:v>
                </c:pt>
                <c:pt idx="1">
                  <c:v>2012</c:v>
                </c:pt>
              </c:strCache>
            </c:strRef>
          </c:tx>
          <c:spPr>
            <a:ln w="22225" cap="rnd" cmpd="sng" algn="ctr">
              <a:solidFill>
                <a:schemeClr val="accent2"/>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compared'!$D$43:$CE$43</c:f>
              <c:numCache>
                <c:formatCode>General</c:formatCode>
                <c:ptCount val="80"/>
                <c:pt idx="0">
                  <c:v>8.2347740692580967E-2</c:v>
                </c:pt>
                <c:pt idx="1">
                  <c:v>3.2470080658547257E-2</c:v>
                </c:pt>
                <c:pt idx="2">
                  <c:v>2.0120081023518803E-2</c:v>
                </c:pt>
                <c:pt idx="3">
                  <c:v>1.8301715197523088E-2</c:v>
                </c:pt>
                <c:pt idx="4">
                  <c:v>1.8821044412334634E-2</c:v>
                </c:pt>
                <c:pt idx="5">
                  <c:v>1.7855285642086289E-2</c:v>
                </c:pt>
                <c:pt idx="6">
                  <c:v>1.655303978562217E-2</c:v>
                </c:pt>
                <c:pt idx="7">
                  <c:v>1.4820984580918116E-2</c:v>
                </c:pt>
                <c:pt idx="8">
                  <c:v>1.3481821610312949E-2</c:v>
                </c:pt>
                <c:pt idx="9">
                  <c:v>1.3444051906348673E-2</c:v>
                </c:pt>
                <c:pt idx="10">
                  <c:v>1.4342549085375878E-2</c:v>
                </c:pt>
                <c:pt idx="11">
                  <c:v>1.4635724047603743E-2</c:v>
                </c:pt>
                <c:pt idx="12">
                  <c:v>1.5374484526656703E-2</c:v>
                </c:pt>
                <c:pt idx="13">
                  <c:v>1.4662135847559713E-2</c:v>
                </c:pt>
                <c:pt idx="14">
                  <c:v>1.6374221653339637E-2</c:v>
                </c:pt>
                <c:pt idx="15">
                  <c:v>1.7737682013771638E-2</c:v>
                </c:pt>
                <c:pt idx="16">
                  <c:v>1.852183780863181E-2</c:v>
                </c:pt>
                <c:pt idx="17">
                  <c:v>1.9472691651619224E-2</c:v>
                </c:pt>
                <c:pt idx="18">
                  <c:v>1.8645793696774635E-2</c:v>
                </c:pt>
                <c:pt idx="19">
                  <c:v>1.6353850114333133E-2</c:v>
                </c:pt>
                <c:pt idx="20">
                  <c:v>1.6129596222612338E-2</c:v>
                </c:pt>
                <c:pt idx="21">
                  <c:v>1.6829340556388229E-2</c:v>
                </c:pt>
                <c:pt idx="22">
                  <c:v>1.7680907525494477E-2</c:v>
                </c:pt>
                <c:pt idx="23">
                  <c:v>1.8047128670871136E-2</c:v>
                </c:pt>
                <c:pt idx="24">
                  <c:v>1.9361115069049788E-2</c:v>
                </c:pt>
                <c:pt idx="25">
                  <c:v>2.0148174271346051E-2</c:v>
                </c:pt>
                <c:pt idx="26">
                  <c:v>2.1725825093125026E-2</c:v>
                </c:pt>
                <c:pt idx="27">
                  <c:v>2.3885892406784258E-2</c:v>
                </c:pt>
                <c:pt idx="28">
                  <c:v>2.5061894919709667E-2</c:v>
                </c:pt>
                <c:pt idx="29">
                  <c:v>2.606532989636437E-2</c:v>
                </c:pt>
                <c:pt idx="30">
                  <c:v>2.5334837402449524E-2</c:v>
                </c:pt>
                <c:pt idx="31">
                  <c:v>2.4196082514917769E-2</c:v>
                </c:pt>
                <c:pt idx="32">
                  <c:v>2.4821505730334984E-2</c:v>
                </c:pt>
                <c:pt idx="33">
                  <c:v>2.4469979783749013E-2</c:v>
                </c:pt>
                <c:pt idx="34">
                  <c:v>2.4465664374159497E-2</c:v>
                </c:pt>
                <c:pt idx="35">
                  <c:v>2.4111931788051724E-2</c:v>
                </c:pt>
                <c:pt idx="36">
                  <c:v>2.4252472391192107E-2</c:v>
                </c:pt>
                <c:pt idx="37">
                  <c:v>2.3557501095353688E-2</c:v>
                </c:pt>
                <c:pt idx="38">
                  <c:v>2.2946625319998002E-2</c:v>
                </c:pt>
                <c:pt idx="39">
                  <c:v>2.2620343864798786E-2</c:v>
                </c:pt>
                <c:pt idx="40">
                  <c:v>2.2220162782413674E-2</c:v>
                </c:pt>
                <c:pt idx="41">
                  <c:v>2.210765450903323E-2</c:v>
                </c:pt>
                <c:pt idx="42">
                  <c:v>2.2054123020843166E-2</c:v>
                </c:pt>
                <c:pt idx="43">
                  <c:v>2.2121232610956474E-2</c:v>
                </c:pt>
                <c:pt idx="44">
                  <c:v>2.2669833480405584E-2</c:v>
                </c:pt>
                <c:pt idx="45">
                  <c:v>2.3226603290912865E-2</c:v>
                </c:pt>
                <c:pt idx="46">
                  <c:v>2.4776562797887879E-2</c:v>
                </c:pt>
                <c:pt idx="47">
                  <c:v>2.6513909201405159E-2</c:v>
                </c:pt>
                <c:pt idx="48">
                  <c:v>2.7771860767827228E-2</c:v>
                </c:pt>
                <c:pt idx="49">
                  <c:v>3.0199598841858636E-2</c:v>
                </c:pt>
                <c:pt idx="50">
                  <c:v>3.2185271793724622E-2</c:v>
                </c:pt>
                <c:pt idx="51">
                  <c:v>3.4922409616354066E-2</c:v>
                </c:pt>
                <c:pt idx="52">
                  <c:v>3.887773750653515E-2</c:v>
                </c:pt>
                <c:pt idx="53">
                  <c:v>4.4142506665650554E-2</c:v>
                </c:pt>
                <c:pt idx="54">
                  <c:v>4.7237380677455226E-2</c:v>
                </c:pt>
                <c:pt idx="55">
                  <c:v>5.1190707056171403E-2</c:v>
                </c:pt>
                <c:pt idx="56">
                  <c:v>5.2652133430043269E-2</c:v>
                </c:pt>
                <c:pt idx="57">
                  <c:v>5.6089369098634205E-2</c:v>
                </c:pt>
                <c:pt idx="58">
                  <c:v>5.6423041013172984E-2</c:v>
                </c:pt>
                <c:pt idx="59">
                  <c:v>5.8139035150938413E-2</c:v>
                </c:pt>
                <c:pt idx="60">
                  <c:v>5.9460645525718635E-2</c:v>
                </c:pt>
                <c:pt idx="61">
                  <c:v>6.0989318782219373E-2</c:v>
                </c:pt>
                <c:pt idx="62">
                  <c:v>6.132214369948253E-2</c:v>
                </c:pt>
                <c:pt idx="63">
                  <c:v>6.0494791246566593E-2</c:v>
                </c:pt>
                <c:pt idx="64">
                  <c:v>6.0797874416715268E-2</c:v>
                </c:pt>
                <c:pt idx="65">
                  <c:v>5.9401205286968788E-2</c:v>
                </c:pt>
                <c:pt idx="66">
                  <c:v>5.674056126546724E-2</c:v>
                </c:pt>
                <c:pt idx="67">
                  <c:v>4.2444729810658673E-2</c:v>
                </c:pt>
                <c:pt idx="68">
                  <c:v>4.2452311318670305E-2</c:v>
                </c:pt>
                <c:pt idx="69">
                  <c:v>4.1161072229195565E-2</c:v>
                </c:pt>
                <c:pt idx="70">
                  <c:v>4.098761100030051E-2</c:v>
                </c:pt>
                <c:pt idx="71">
                  <c:v>4.3027303260205187E-2</c:v>
                </c:pt>
                <c:pt idx="72">
                  <c:v>4.5439514183701415E-2</c:v>
                </c:pt>
                <c:pt idx="73">
                  <c:v>4.5602308209723746E-2</c:v>
                </c:pt>
                <c:pt idx="74">
                  <c:v>4.5255631978001171E-2</c:v>
                </c:pt>
                <c:pt idx="75">
                  <c:v>4.5675873547521936E-2</c:v>
                </c:pt>
                <c:pt idx="76">
                  <c:v>4.5429283493189254E-2</c:v>
                </c:pt>
                <c:pt idx="77">
                  <c:v>4.3687903863340885E-2</c:v>
                </c:pt>
                <c:pt idx="78">
                  <c:v>4.0806175070211635E-2</c:v>
                </c:pt>
                <c:pt idx="79">
                  <c:v>3.8120054986305753E-2</c:v>
                </c:pt>
              </c:numCache>
            </c:numRef>
          </c:val>
          <c:smooth val="0"/>
          <c:extLst>
            <c:ext xmlns:c16="http://schemas.microsoft.com/office/drawing/2014/chart" uri="{C3380CC4-5D6E-409C-BE32-E72D297353CC}">
              <c16:uniqueId val="{00000001-1A01-9E40-8484-03A2F6C5ED12}"/>
            </c:ext>
          </c:extLst>
        </c:ser>
        <c:ser>
          <c:idx val="2"/>
          <c:order val="2"/>
          <c:tx>
            <c:strRef>
              <c:f>'normalised compared'!$A$44:$B$44</c:f>
              <c:strCache>
                <c:ptCount val="2"/>
                <c:pt idx="0">
                  <c:v>Public consumption health, aggregate</c:v>
                </c:pt>
                <c:pt idx="1">
                  <c:v>2008</c:v>
                </c:pt>
              </c:strCache>
            </c:strRef>
          </c:tx>
          <c:spPr>
            <a:ln w="22225" cap="rnd" cmpd="sng" algn="ctr">
              <a:solidFill>
                <a:schemeClr val="accent3"/>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compared'!$D$44:$CE$44</c:f>
              <c:numCache>
                <c:formatCode>General</c:formatCode>
                <c:ptCount val="80"/>
                <c:pt idx="0">
                  <c:v>0.15053639176987857</c:v>
                </c:pt>
                <c:pt idx="1">
                  <c:v>1.8359825251988232E-2</c:v>
                </c:pt>
                <c:pt idx="2">
                  <c:v>1.6560111722273119E-2</c:v>
                </c:pt>
                <c:pt idx="3">
                  <c:v>1.4990761154430673E-2</c:v>
                </c:pt>
                <c:pt idx="4">
                  <c:v>1.3585334503681473E-2</c:v>
                </c:pt>
                <c:pt idx="5">
                  <c:v>1.2381076356731696E-2</c:v>
                </c:pt>
                <c:pt idx="6">
                  <c:v>1.1577065494543818E-2</c:v>
                </c:pt>
                <c:pt idx="7">
                  <c:v>1.1103490450315501E-2</c:v>
                </c:pt>
                <c:pt idx="8">
                  <c:v>1.0883485651599963E-2</c:v>
                </c:pt>
                <c:pt idx="9">
                  <c:v>1.0639902355211428E-2</c:v>
                </c:pt>
                <c:pt idx="10">
                  <c:v>1.0872007026927961E-2</c:v>
                </c:pt>
                <c:pt idx="11">
                  <c:v>1.1444059318428717E-2</c:v>
                </c:pt>
                <c:pt idx="12">
                  <c:v>1.2370336740614593E-2</c:v>
                </c:pt>
                <c:pt idx="13">
                  <c:v>1.3207073930268751E-2</c:v>
                </c:pt>
                <c:pt idx="14">
                  <c:v>1.4497427290607691E-2</c:v>
                </c:pt>
                <c:pt idx="15">
                  <c:v>1.5615525376021556E-2</c:v>
                </c:pt>
                <c:pt idx="16">
                  <c:v>1.6872607332531368E-2</c:v>
                </c:pt>
                <c:pt idx="17">
                  <c:v>1.8458817330060398E-2</c:v>
                </c:pt>
                <c:pt idx="18">
                  <c:v>1.4675502577172927E-2</c:v>
                </c:pt>
                <c:pt idx="19">
                  <c:v>1.5368306127466976E-2</c:v>
                </c:pt>
                <c:pt idx="20">
                  <c:v>1.633451233393059E-2</c:v>
                </c:pt>
                <c:pt idx="21">
                  <c:v>1.7264022985832787E-2</c:v>
                </c:pt>
                <c:pt idx="22">
                  <c:v>1.8750832411381618E-2</c:v>
                </c:pt>
                <c:pt idx="23">
                  <c:v>2.0777447895427674E-2</c:v>
                </c:pt>
                <c:pt idx="24">
                  <c:v>2.2191919065830026E-2</c:v>
                </c:pt>
                <c:pt idx="25">
                  <c:v>2.3485650798590808E-2</c:v>
                </c:pt>
                <c:pt idx="26">
                  <c:v>2.3327052856319464E-2</c:v>
                </c:pt>
                <c:pt idx="27">
                  <c:v>2.2888912364058212E-2</c:v>
                </c:pt>
                <c:pt idx="28">
                  <c:v>2.3678396904033845E-2</c:v>
                </c:pt>
                <c:pt idx="29">
                  <c:v>2.3450698806490176E-2</c:v>
                </c:pt>
                <c:pt idx="30">
                  <c:v>2.281511035037348E-2</c:v>
                </c:pt>
                <c:pt idx="31">
                  <c:v>2.2339695028186911E-2</c:v>
                </c:pt>
                <c:pt idx="32">
                  <c:v>2.2300380926433102E-2</c:v>
                </c:pt>
                <c:pt idx="33">
                  <c:v>2.147033517696724E-2</c:v>
                </c:pt>
                <c:pt idx="34">
                  <c:v>2.0731406229280932E-2</c:v>
                </c:pt>
                <c:pt idx="35">
                  <c:v>1.9964653003477405E-2</c:v>
                </c:pt>
                <c:pt idx="36">
                  <c:v>1.9517191993943604E-2</c:v>
                </c:pt>
                <c:pt idx="37">
                  <c:v>1.8918075681011358E-2</c:v>
                </c:pt>
                <c:pt idx="38">
                  <c:v>1.8773407744160839E-2</c:v>
                </c:pt>
                <c:pt idx="39">
                  <c:v>1.8348833124310709E-2</c:v>
                </c:pt>
                <c:pt idx="40">
                  <c:v>1.8554938793639144E-2</c:v>
                </c:pt>
                <c:pt idx="41">
                  <c:v>1.8840976868712844E-2</c:v>
                </c:pt>
                <c:pt idx="42">
                  <c:v>1.9601794805441008E-2</c:v>
                </c:pt>
                <c:pt idx="43">
                  <c:v>2.0713181377046773E-2</c:v>
                </c:pt>
                <c:pt idx="44">
                  <c:v>2.2149329351276024E-2</c:v>
                </c:pt>
                <c:pt idx="45">
                  <c:v>2.3774009993864923E-2</c:v>
                </c:pt>
                <c:pt idx="46">
                  <c:v>2.5310940549900102E-2</c:v>
                </c:pt>
                <c:pt idx="47">
                  <c:v>2.7832144720524494E-2</c:v>
                </c:pt>
                <c:pt idx="48">
                  <c:v>3.1534845613680453E-2</c:v>
                </c:pt>
                <c:pt idx="49">
                  <c:v>3.5513832426431635E-2</c:v>
                </c:pt>
                <c:pt idx="50">
                  <c:v>3.9432869264023271E-2</c:v>
                </c:pt>
                <c:pt idx="51">
                  <c:v>4.287528840581746E-2</c:v>
                </c:pt>
                <c:pt idx="52">
                  <c:v>4.5522153389943011E-2</c:v>
                </c:pt>
                <c:pt idx="53">
                  <c:v>4.8731140851892382E-2</c:v>
                </c:pt>
                <c:pt idx="54">
                  <c:v>4.9902620889103966E-2</c:v>
                </c:pt>
                <c:pt idx="55">
                  <c:v>5.2230192904431219E-2</c:v>
                </c:pt>
                <c:pt idx="56">
                  <c:v>5.414866811993068E-2</c:v>
                </c:pt>
                <c:pt idx="57">
                  <c:v>5.5462068691827966E-2</c:v>
                </c:pt>
                <c:pt idx="58">
                  <c:v>5.5682501240147154E-2</c:v>
                </c:pt>
                <c:pt idx="59">
                  <c:v>5.5188039879227359E-2</c:v>
                </c:pt>
                <c:pt idx="60">
                  <c:v>5.6242419171713555E-2</c:v>
                </c:pt>
                <c:pt idx="61">
                  <c:v>5.4895235895984988E-2</c:v>
                </c:pt>
                <c:pt idx="62">
                  <c:v>5.2271241872199871E-2</c:v>
                </c:pt>
                <c:pt idx="63">
                  <c:v>3.9540302713221322E-2</c:v>
                </c:pt>
                <c:pt idx="64">
                  <c:v>3.9896521642988597E-2</c:v>
                </c:pt>
                <c:pt idx="65">
                  <c:v>3.9049833376382653E-2</c:v>
                </c:pt>
                <c:pt idx="66">
                  <c:v>3.8380726290330576E-2</c:v>
                </c:pt>
                <c:pt idx="67">
                  <c:v>4.0455905591169995E-2</c:v>
                </c:pt>
                <c:pt idx="68">
                  <c:v>4.1586024456563182E-2</c:v>
                </c:pt>
                <c:pt idx="69">
                  <c:v>4.1072591922698881E-2</c:v>
                </c:pt>
                <c:pt idx="70">
                  <c:v>4.2561303847591277E-2</c:v>
                </c:pt>
                <c:pt idx="71">
                  <c:v>4.3534500223630423E-2</c:v>
                </c:pt>
                <c:pt idx="72">
                  <c:v>4.482224588770746E-2</c:v>
                </c:pt>
                <c:pt idx="73">
                  <c:v>4.4128085354144898E-2</c:v>
                </c:pt>
                <c:pt idx="74">
                  <c:v>4.2749890999572202E-2</c:v>
                </c:pt>
                <c:pt idx="75">
                  <c:v>4.1091613541712972E-2</c:v>
                </c:pt>
                <c:pt idx="76">
                  <c:v>4.1426203990337349E-2</c:v>
                </c:pt>
                <c:pt idx="77">
                  <c:v>3.9520226770559781E-2</c:v>
                </c:pt>
                <c:pt idx="78">
                  <c:v>3.7882335413974073E-2</c:v>
                </c:pt>
                <c:pt idx="79">
                  <c:v>3.2594604256207402E-2</c:v>
                </c:pt>
              </c:numCache>
            </c:numRef>
          </c:val>
          <c:smooth val="0"/>
          <c:extLst>
            <c:ext xmlns:c16="http://schemas.microsoft.com/office/drawing/2014/chart" uri="{C3380CC4-5D6E-409C-BE32-E72D297353CC}">
              <c16:uniqueId val="{00000002-1A01-9E40-8484-03A2F6C5ED12}"/>
            </c:ext>
          </c:extLst>
        </c:ser>
        <c:ser>
          <c:idx val="3"/>
          <c:order val="3"/>
          <c:tx>
            <c:strRef>
              <c:f>'normalised compared'!$A$45:$B$45</c:f>
              <c:strCache>
                <c:ptCount val="2"/>
                <c:pt idx="0">
                  <c:v>Public consumption health, aggregate</c:v>
                </c:pt>
                <c:pt idx="1">
                  <c:v>2004</c:v>
                </c:pt>
              </c:strCache>
            </c:strRef>
          </c:tx>
          <c:spPr>
            <a:ln w="22225" cap="rnd" cmpd="sng" algn="ctr">
              <a:solidFill>
                <a:schemeClr val="accent4"/>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compared'!$D$45:$CE$45</c:f>
              <c:numCache>
                <c:formatCode>General</c:formatCode>
                <c:ptCount val="80"/>
                <c:pt idx="0">
                  <c:v>0.11436422614040583</c:v>
                </c:pt>
                <c:pt idx="1">
                  <c:v>1.5289539998321012E-2</c:v>
                </c:pt>
                <c:pt idx="2">
                  <c:v>1.4527353033835181E-2</c:v>
                </c:pt>
                <c:pt idx="3">
                  <c:v>1.4010916727532199E-2</c:v>
                </c:pt>
                <c:pt idx="4">
                  <c:v>1.3576128909876112E-2</c:v>
                </c:pt>
                <c:pt idx="5">
                  <c:v>1.2758323660877174E-2</c:v>
                </c:pt>
                <c:pt idx="6">
                  <c:v>1.2194838569426018E-2</c:v>
                </c:pt>
                <c:pt idx="7">
                  <c:v>1.1783371723077623E-2</c:v>
                </c:pt>
                <c:pt idx="8">
                  <c:v>1.1583780813783362E-2</c:v>
                </c:pt>
                <c:pt idx="9">
                  <c:v>1.1450805747239052E-2</c:v>
                </c:pt>
                <c:pt idx="10">
                  <c:v>1.1997711153332244E-2</c:v>
                </c:pt>
                <c:pt idx="11">
                  <c:v>1.2639590488084905E-2</c:v>
                </c:pt>
                <c:pt idx="12">
                  <c:v>1.3654165196038471E-2</c:v>
                </c:pt>
                <c:pt idx="13">
                  <c:v>1.5025658033222837E-2</c:v>
                </c:pt>
                <c:pt idx="14">
                  <c:v>1.59444754834191E-2</c:v>
                </c:pt>
                <c:pt idx="15">
                  <c:v>1.6569746630490812E-2</c:v>
                </c:pt>
                <c:pt idx="16">
                  <c:v>1.7452810168759856E-2</c:v>
                </c:pt>
                <c:pt idx="17">
                  <c:v>1.8293793302896332E-2</c:v>
                </c:pt>
                <c:pt idx="18">
                  <c:v>1.5992835946847448E-2</c:v>
                </c:pt>
                <c:pt idx="19">
                  <c:v>1.7911389074574739E-2</c:v>
                </c:pt>
                <c:pt idx="20">
                  <c:v>1.9239919241030204E-2</c:v>
                </c:pt>
                <c:pt idx="21">
                  <c:v>2.0408844895173479E-2</c:v>
                </c:pt>
                <c:pt idx="22">
                  <c:v>2.0205495728252653E-2</c:v>
                </c:pt>
                <c:pt idx="23">
                  <c:v>1.9812380722463802E-2</c:v>
                </c:pt>
                <c:pt idx="24">
                  <c:v>2.0766092946535801E-2</c:v>
                </c:pt>
                <c:pt idx="25">
                  <c:v>2.1043386262912307E-2</c:v>
                </c:pt>
                <c:pt idx="26">
                  <c:v>2.1057648520700134E-2</c:v>
                </c:pt>
                <c:pt idx="27">
                  <c:v>2.1245167762388002E-2</c:v>
                </c:pt>
                <c:pt idx="28">
                  <c:v>2.1669280067603738E-2</c:v>
                </c:pt>
                <c:pt idx="29">
                  <c:v>2.0986354360870381E-2</c:v>
                </c:pt>
                <c:pt idx="30">
                  <c:v>2.0131331983332616E-2</c:v>
                </c:pt>
                <c:pt idx="31">
                  <c:v>1.9098836409333419E-2</c:v>
                </c:pt>
                <c:pt idx="32">
                  <c:v>1.8292892045120142E-2</c:v>
                </c:pt>
                <c:pt idx="33">
                  <c:v>1.7364004139025543E-2</c:v>
                </c:pt>
                <c:pt idx="34">
                  <c:v>1.6949779358461241E-2</c:v>
                </c:pt>
                <c:pt idx="35">
                  <c:v>1.6336224863543306E-2</c:v>
                </c:pt>
                <c:pt idx="36">
                  <c:v>1.627653349764991E-2</c:v>
                </c:pt>
                <c:pt idx="37">
                  <c:v>1.6294736967001983E-2</c:v>
                </c:pt>
                <c:pt idx="38">
                  <c:v>1.6735696112425709E-2</c:v>
                </c:pt>
                <c:pt idx="39">
                  <c:v>1.7390306846143771E-2</c:v>
                </c:pt>
                <c:pt idx="40">
                  <c:v>1.8236033916495531E-2</c:v>
                </c:pt>
                <c:pt idx="41">
                  <c:v>1.9216132210402716E-2</c:v>
                </c:pt>
                <c:pt idx="42">
                  <c:v>2.0039903298828789E-2</c:v>
                </c:pt>
                <c:pt idx="43">
                  <c:v>2.1563395094778608E-2</c:v>
                </c:pt>
                <c:pt idx="44">
                  <c:v>2.401423026536751E-2</c:v>
                </c:pt>
                <c:pt idx="45">
                  <c:v>2.6749102456914864E-2</c:v>
                </c:pt>
                <c:pt idx="46">
                  <c:v>2.9399676422438809E-2</c:v>
                </c:pt>
                <c:pt idx="47">
                  <c:v>3.1886537454560174E-2</c:v>
                </c:pt>
                <c:pt idx="48">
                  <c:v>3.4042590385667031E-2</c:v>
                </c:pt>
                <c:pt idx="49">
                  <c:v>3.6815151554105585E-2</c:v>
                </c:pt>
                <c:pt idx="50">
                  <c:v>3.8272562712337747E-2</c:v>
                </c:pt>
                <c:pt idx="51">
                  <c:v>4.1037398958839552E-2</c:v>
                </c:pt>
                <c:pt idx="52">
                  <c:v>4.3811268206723243E-2</c:v>
                </c:pt>
                <c:pt idx="53">
                  <c:v>4.5968401573620109E-2</c:v>
                </c:pt>
                <c:pt idx="54">
                  <c:v>4.7128800055246819E-2</c:v>
                </c:pt>
                <c:pt idx="55">
                  <c:v>4.7391291486781152E-2</c:v>
                </c:pt>
                <c:pt idx="56">
                  <c:v>4.8174168206423951E-2</c:v>
                </c:pt>
                <c:pt idx="57">
                  <c:v>4.666944069575106E-2</c:v>
                </c:pt>
                <c:pt idx="58">
                  <c:v>4.408693087435462E-2</c:v>
                </c:pt>
                <c:pt idx="59">
                  <c:v>3.3211228860003085E-2</c:v>
                </c:pt>
                <c:pt idx="60">
                  <c:v>3.4095236640609171E-2</c:v>
                </c:pt>
                <c:pt idx="61">
                  <c:v>3.4594719808544658E-2</c:v>
                </c:pt>
                <c:pt idx="62">
                  <c:v>3.5567140315525672E-2</c:v>
                </c:pt>
                <c:pt idx="63">
                  <c:v>3.9372178528678525E-2</c:v>
                </c:pt>
                <c:pt idx="64">
                  <c:v>4.2301535950788859E-2</c:v>
                </c:pt>
                <c:pt idx="65">
                  <c:v>4.2238082961797457E-2</c:v>
                </c:pt>
                <c:pt idx="66">
                  <c:v>4.1133321742853508E-2</c:v>
                </c:pt>
                <c:pt idx="67">
                  <c:v>4.0210065022354108E-2</c:v>
                </c:pt>
                <c:pt idx="68">
                  <c:v>3.9057854894433343E-2</c:v>
                </c:pt>
                <c:pt idx="69">
                  <c:v>3.6681256631722836E-2</c:v>
                </c:pt>
                <c:pt idx="70">
                  <c:v>3.6372369832481474E-2</c:v>
                </c:pt>
                <c:pt idx="71">
                  <c:v>3.6755986237721243E-2</c:v>
                </c:pt>
                <c:pt idx="72">
                  <c:v>3.932932256727259E-2</c:v>
                </c:pt>
                <c:pt idx="73">
                  <c:v>4.0157361314465387E-2</c:v>
                </c:pt>
                <c:pt idx="74">
                  <c:v>4.122199838822347E-2</c:v>
                </c:pt>
                <c:pt idx="75">
                  <c:v>3.7974331418955849E-2</c:v>
                </c:pt>
                <c:pt idx="76">
                  <c:v>3.5539279457735343E-2</c:v>
                </c:pt>
                <c:pt idx="77">
                  <c:v>3.1174616218625589E-2</c:v>
                </c:pt>
                <c:pt idx="78">
                  <c:v>2.8692336405982875E-2</c:v>
                </c:pt>
                <c:pt idx="79">
                  <c:v>2.6969164321875946E-2</c:v>
                </c:pt>
              </c:numCache>
            </c:numRef>
          </c:val>
          <c:smooth val="0"/>
          <c:extLst>
            <c:ext xmlns:c16="http://schemas.microsoft.com/office/drawing/2014/chart" uri="{C3380CC4-5D6E-409C-BE32-E72D297353CC}">
              <c16:uniqueId val="{00000003-1A01-9E40-8484-03A2F6C5ED12}"/>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Public consumption health per</a:t>
            </a:r>
            <a:r>
              <a:rPr lang="en-US" baseline="0"/>
              <a:t> capita</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lineChart>
        <c:grouping val="standard"/>
        <c:varyColors val="0"/>
        <c:ser>
          <c:idx val="0"/>
          <c:order val="0"/>
          <c:tx>
            <c:strRef>
              <c:f>'normalised compared'!$A$46:$B$46</c:f>
              <c:strCache>
                <c:ptCount val="2"/>
                <c:pt idx="0">
                  <c:v>Public consumption health, per capita</c:v>
                </c:pt>
                <c:pt idx="1">
                  <c:v>2016</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compared'!$D$46:$CE$46</c:f>
              <c:numCache>
                <c:formatCode>General</c:formatCode>
                <c:ptCount val="80"/>
                <c:pt idx="0">
                  <c:v>0.22523753426173332</c:v>
                </c:pt>
                <c:pt idx="1">
                  <c:v>2.7121962667994399E-2</c:v>
                </c:pt>
                <c:pt idx="2">
                  <c:v>2.5086840785334786E-2</c:v>
                </c:pt>
                <c:pt idx="3">
                  <c:v>2.3051723839026452E-2</c:v>
                </c:pt>
                <c:pt idx="4">
                  <c:v>2.1180789936256699E-2</c:v>
                </c:pt>
                <c:pt idx="5">
                  <c:v>1.9427465836796248E-2</c:v>
                </c:pt>
                <c:pt idx="6">
                  <c:v>1.7892037219140865E-2</c:v>
                </c:pt>
                <c:pt idx="7">
                  <c:v>1.681147486052537E-2</c:v>
                </c:pt>
                <c:pt idx="8">
                  <c:v>1.6071924286875938E-2</c:v>
                </c:pt>
                <c:pt idx="9">
                  <c:v>1.5687133236504499E-2</c:v>
                </c:pt>
                <c:pt idx="10">
                  <c:v>1.5639166711126737E-2</c:v>
                </c:pt>
                <c:pt idx="11">
                  <c:v>1.5856206970072718E-2</c:v>
                </c:pt>
                <c:pt idx="12">
                  <c:v>1.6283738183905307E-2</c:v>
                </c:pt>
                <c:pt idx="13">
                  <c:v>1.6933802581569551E-2</c:v>
                </c:pt>
                <c:pt idx="14">
                  <c:v>1.7698170661274014E-2</c:v>
                </c:pt>
                <c:pt idx="15">
                  <c:v>1.8551075903430279E-2</c:v>
                </c:pt>
                <c:pt idx="16">
                  <c:v>1.9487073512577644E-2</c:v>
                </c:pt>
                <c:pt idx="17">
                  <c:v>2.0423069887637191E-2</c:v>
                </c:pt>
                <c:pt idx="18">
                  <c:v>1.3762084582839024E-2</c:v>
                </c:pt>
                <c:pt idx="19">
                  <c:v>1.4078536786104384E-2</c:v>
                </c:pt>
                <c:pt idx="20">
                  <c:v>1.4394984053018466E-2</c:v>
                </c:pt>
                <c:pt idx="21">
                  <c:v>1.4782630782604788E-2</c:v>
                </c:pt>
                <c:pt idx="22">
                  <c:v>1.5338533045534839E-2</c:v>
                </c:pt>
                <c:pt idx="23">
                  <c:v>1.6039995966803552E-2</c:v>
                </c:pt>
                <c:pt idx="24">
                  <c:v>1.6850552251337525E-2</c:v>
                </c:pt>
                <c:pt idx="25">
                  <c:v>1.7745516440478445E-2</c:v>
                </c:pt>
                <c:pt idx="26">
                  <c:v>1.8600730660945447E-2</c:v>
                </c:pt>
                <c:pt idx="27">
                  <c:v>1.9295375247010083E-2</c:v>
                </c:pt>
                <c:pt idx="28">
                  <c:v>1.9813764942483412E-2</c:v>
                </c:pt>
                <c:pt idx="29">
                  <c:v>2.0152926829807679E-2</c:v>
                </c:pt>
                <c:pt idx="30">
                  <c:v>2.0345214989353079E-2</c:v>
                </c:pt>
                <c:pt idx="31">
                  <c:v>2.0421240969488334E-2</c:v>
                </c:pt>
                <c:pt idx="32">
                  <c:v>2.0437639528437076E-2</c:v>
                </c:pt>
                <c:pt idx="33">
                  <c:v>2.0457600898921416E-2</c:v>
                </c:pt>
                <c:pt idx="34">
                  <c:v>2.0451303348777268E-2</c:v>
                </c:pt>
                <c:pt idx="35">
                  <c:v>2.0457086284300582E-2</c:v>
                </c:pt>
                <c:pt idx="36">
                  <c:v>2.0555613387653205E-2</c:v>
                </c:pt>
                <c:pt idx="37">
                  <c:v>2.0725130158748713E-2</c:v>
                </c:pt>
                <c:pt idx="38">
                  <c:v>2.0973060869910676E-2</c:v>
                </c:pt>
                <c:pt idx="39">
                  <c:v>2.1376844531827956E-2</c:v>
                </c:pt>
                <c:pt idx="40">
                  <c:v>2.1931102989782108E-2</c:v>
                </c:pt>
                <c:pt idx="41">
                  <c:v>2.2599679938830313E-2</c:v>
                </c:pt>
                <c:pt idx="42">
                  <c:v>2.3416216612938762E-2</c:v>
                </c:pt>
                <c:pt idx="43">
                  <c:v>2.4400327603914439E-2</c:v>
                </c:pt>
                <c:pt idx="44">
                  <c:v>2.5497110812832634E-2</c:v>
                </c:pt>
                <c:pt idx="45">
                  <c:v>2.6702994789543008E-2</c:v>
                </c:pt>
                <c:pt idx="46">
                  <c:v>2.8041483970660381E-2</c:v>
                </c:pt>
                <c:pt idx="47">
                  <c:v>2.9485364251583789E-2</c:v>
                </c:pt>
                <c:pt idx="48">
                  <c:v>3.0956204415017296E-2</c:v>
                </c:pt>
                <c:pt idx="49">
                  <c:v>3.2506936955725312E-2</c:v>
                </c:pt>
                <c:pt idx="50">
                  <c:v>3.4144981209680132E-2</c:v>
                </c:pt>
                <c:pt idx="51">
                  <c:v>3.5797987544361511E-2</c:v>
                </c:pt>
                <c:pt idx="52">
                  <c:v>3.7520719840858356E-2</c:v>
                </c:pt>
                <c:pt idx="53">
                  <c:v>3.9452430100574802E-2</c:v>
                </c:pt>
                <c:pt idx="54">
                  <c:v>4.1583581292839879E-2</c:v>
                </c:pt>
                <c:pt idx="55">
                  <c:v>4.3916964924301846E-2</c:v>
                </c:pt>
                <c:pt idx="56">
                  <c:v>4.654704301303509E-2</c:v>
                </c:pt>
                <c:pt idx="57">
                  <c:v>4.9489019520978839E-2</c:v>
                </c:pt>
                <c:pt idx="58">
                  <c:v>5.2595144518002221E-2</c:v>
                </c:pt>
                <c:pt idx="59">
                  <c:v>5.5849621680012521E-2</c:v>
                </c:pt>
                <c:pt idx="60">
                  <c:v>5.9267842550297573E-2</c:v>
                </c:pt>
                <c:pt idx="61">
                  <c:v>6.2825150054218903E-2</c:v>
                </c:pt>
                <c:pt idx="62">
                  <c:v>6.6469761866860128E-2</c:v>
                </c:pt>
                <c:pt idx="63">
                  <c:v>7.024219062316775E-2</c:v>
                </c:pt>
                <c:pt idx="64">
                  <c:v>7.4137297581460357E-2</c:v>
                </c:pt>
                <c:pt idx="65">
                  <c:v>7.8064535250227787E-2</c:v>
                </c:pt>
                <c:pt idx="66">
                  <c:v>8.1937063337770386E-2</c:v>
                </c:pt>
                <c:pt idx="67">
                  <c:v>8.5711012490271937E-2</c:v>
                </c:pt>
                <c:pt idx="68">
                  <c:v>8.9433633462174728E-2</c:v>
                </c:pt>
                <c:pt idx="69">
                  <c:v>9.3156254434077532E-2</c:v>
                </c:pt>
                <c:pt idx="70">
                  <c:v>0.1035589434107352</c:v>
                </c:pt>
                <c:pt idx="71">
                  <c:v>0.10308085778936683</c:v>
                </c:pt>
                <c:pt idx="72">
                  <c:v>0.10260272280448569</c:v>
                </c:pt>
                <c:pt idx="73">
                  <c:v>0.10234408761557529</c:v>
                </c:pt>
                <c:pt idx="74">
                  <c:v>0.10222361102626072</c:v>
                </c:pt>
                <c:pt idx="75">
                  <c:v>0.10231011564607341</c:v>
                </c:pt>
                <c:pt idx="76">
                  <c:v>0.10232043262024645</c:v>
                </c:pt>
                <c:pt idx="77">
                  <c:v>0.10172209748172237</c:v>
                </c:pt>
                <c:pt idx="78">
                  <c:v>0.10047968697372325</c:v>
                </c:pt>
                <c:pt idx="79">
                  <c:v>9.8730875933419601E-2</c:v>
                </c:pt>
              </c:numCache>
            </c:numRef>
          </c:val>
          <c:smooth val="0"/>
          <c:extLst>
            <c:ext xmlns:c16="http://schemas.microsoft.com/office/drawing/2014/chart" uri="{C3380CC4-5D6E-409C-BE32-E72D297353CC}">
              <c16:uniqueId val="{00000000-3D99-6746-AC0A-9FD05E9D8359}"/>
            </c:ext>
          </c:extLst>
        </c:ser>
        <c:ser>
          <c:idx val="1"/>
          <c:order val="1"/>
          <c:tx>
            <c:strRef>
              <c:f>'normalised compared'!$A$47:$B$47</c:f>
              <c:strCache>
                <c:ptCount val="2"/>
                <c:pt idx="0">
                  <c:v>Public consumption health, per capita</c:v>
                </c:pt>
                <c:pt idx="1">
                  <c:v>2012</c:v>
                </c:pt>
              </c:strCache>
            </c:strRef>
          </c:tx>
          <c:spPr>
            <a:ln w="22225" cap="rnd" cmpd="sng" algn="ctr">
              <a:solidFill>
                <a:schemeClr val="accent2"/>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compared'!$D$47:$CE$47</c:f>
              <c:numCache>
                <c:formatCode>General</c:formatCode>
                <c:ptCount val="80"/>
                <c:pt idx="0">
                  <c:v>0.1192178344456299</c:v>
                </c:pt>
                <c:pt idx="1">
                  <c:v>4.4921412708011602E-2</c:v>
                </c:pt>
                <c:pt idx="2">
                  <c:v>2.6614128148800559E-2</c:v>
                </c:pt>
                <c:pt idx="3">
                  <c:v>2.313042267626737E-2</c:v>
                </c:pt>
                <c:pt idx="4">
                  <c:v>2.388644208087045E-2</c:v>
                </c:pt>
                <c:pt idx="5">
                  <c:v>2.4220284482728723E-2</c:v>
                </c:pt>
                <c:pt idx="6">
                  <c:v>2.3647749374131024E-2</c:v>
                </c:pt>
                <c:pt idx="7">
                  <c:v>2.1988483370833822E-2</c:v>
                </c:pt>
                <c:pt idx="8">
                  <c:v>2.0661458572512115E-2</c:v>
                </c:pt>
                <c:pt idx="9">
                  <c:v>2.097219799077606E-2</c:v>
                </c:pt>
                <c:pt idx="10">
                  <c:v>2.2157489701810751E-2</c:v>
                </c:pt>
                <c:pt idx="11">
                  <c:v>2.1842419903762941E-2</c:v>
                </c:pt>
                <c:pt idx="12">
                  <c:v>2.2332353268170475E-2</c:v>
                </c:pt>
                <c:pt idx="13">
                  <c:v>2.1125875720880566E-2</c:v>
                </c:pt>
                <c:pt idx="14">
                  <c:v>2.2921040450323171E-2</c:v>
                </c:pt>
                <c:pt idx="15">
                  <c:v>2.3826541591413841E-2</c:v>
                </c:pt>
                <c:pt idx="16">
                  <c:v>2.3907189017622982E-2</c:v>
                </c:pt>
                <c:pt idx="17">
                  <c:v>2.4450690995599791E-2</c:v>
                </c:pt>
                <c:pt idx="18">
                  <c:v>2.2003673296619078E-2</c:v>
                </c:pt>
                <c:pt idx="19">
                  <c:v>1.8545682760095241E-2</c:v>
                </c:pt>
                <c:pt idx="20">
                  <c:v>1.7613796181800551E-2</c:v>
                </c:pt>
                <c:pt idx="21">
                  <c:v>1.7333503808190594E-2</c:v>
                </c:pt>
                <c:pt idx="22">
                  <c:v>1.7791065832404661E-2</c:v>
                </c:pt>
                <c:pt idx="23">
                  <c:v>1.8001227212189136E-2</c:v>
                </c:pt>
                <c:pt idx="24">
                  <c:v>1.8727092648353382E-2</c:v>
                </c:pt>
                <c:pt idx="25">
                  <c:v>1.9123637634213122E-2</c:v>
                </c:pt>
                <c:pt idx="26">
                  <c:v>1.9749815697663944E-2</c:v>
                </c:pt>
                <c:pt idx="27">
                  <c:v>2.0515796834302005E-2</c:v>
                </c:pt>
                <c:pt idx="28">
                  <c:v>2.0869807168682877E-2</c:v>
                </c:pt>
                <c:pt idx="29">
                  <c:v>2.1070439997374766E-2</c:v>
                </c:pt>
                <c:pt idx="30">
                  <c:v>2.1146920022768471E-2</c:v>
                </c:pt>
                <c:pt idx="31">
                  <c:v>2.1100668307097448E-2</c:v>
                </c:pt>
                <c:pt idx="32">
                  <c:v>2.1254271695918106E-2</c:v>
                </c:pt>
                <c:pt idx="33">
                  <c:v>2.1097354401406133E-2</c:v>
                </c:pt>
                <c:pt idx="34">
                  <c:v>2.1713810912354387E-2</c:v>
                </c:pt>
                <c:pt idx="35">
                  <c:v>2.1579720680902477E-2</c:v>
                </c:pt>
                <c:pt idx="36">
                  <c:v>2.163975841580618E-2</c:v>
                </c:pt>
                <c:pt idx="37">
                  <c:v>2.17729551222119E-2</c:v>
                </c:pt>
                <c:pt idx="38">
                  <c:v>2.2005397442548209E-2</c:v>
                </c:pt>
                <c:pt idx="39">
                  <c:v>2.2582234338128296E-2</c:v>
                </c:pt>
                <c:pt idx="40">
                  <c:v>2.303957190885076E-2</c:v>
                </c:pt>
                <c:pt idx="41">
                  <c:v>2.3865699433038141E-2</c:v>
                </c:pt>
                <c:pt idx="42">
                  <c:v>2.4548349709048341E-2</c:v>
                </c:pt>
                <c:pt idx="43">
                  <c:v>2.5569796089772903E-2</c:v>
                </c:pt>
                <c:pt idx="44">
                  <c:v>2.6666510161108496E-2</c:v>
                </c:pt>
                <c:pt idx="45">
                  <c:v>2.7580856485336425E-2</c:v>
                </c:pt>
                <c:pt idx="46">
                  <c:v>2.925393853030786E-2</c:v>
                </c:pt>
                <c:pt idx="47">
                  <c:v>3.0940339102207809E-2</c:v>
                </c:pt>
                <c:pt idx="48">
                  <c:v>3.1699915451314772E-2</c:v>
                </c:pt>
                <c:pt idx="49">
                  <c:v>3.3767026315615865E-2</c:v>
                </c:pt>
                <c:pt idx="50">
                  <c:v>3.5682641080565243E-2</c:v>
                </c:pt>
                <c:pt idx="51">
                  <c:v>3.7345178100351546E-2</c:v>
                </c:pt>
                <c:pt idx="52">
                  <c:v>3.9380024847464723E-2</c:v>
                </c:pt>
                <c:pt idx="53">
                  <c:v>4.2013447597121806E-2</c:v>
                </c:pt>
                <c:pt idx="54">
                  <c:v>4.356425252657202E-2</c:v>
                </c:pt>
                <c:pt idx="55">
                  <c:v>4.6564360799505232E-2</c:v>
                </c:pt>
                <c:pt idx="56">
                  <c:v>4.8525243687754786E-2</c:v>
                </c:pt>
                <c:pt idx="57">
                  <c:v>5.1372491984705768E-2</c:v>
                </c:pt>
                <c:pt idx="58">
                  <c:v>5.399708813654655E-2</c:v>
                </c:pt>
                <c:pt idx="59">
                  <c:v>5.6333388789643654E-2</c:v>
                </c:pt>
                <c:pt idx="60">
                  <c:v>5.8943374019929114E-2</c:v>
                </c:pt>
                <c:pt idx="61">
                  <c:v>6.1943599523348387E-2</c:v>
                </c:pt>
                <c:pt idx="62">
                  <c:v>6.5705920401684853E-2</c:v>
                </c:pt>
                <c:pt idx="63">
                  <c:v>6.833350736056025E-2</c:v>
                </c:pt>
                <c:pt idx="64">
                  <c:v>7.1473889058265017E-2</c:v>
                </c:pt>
                <c:pt idx="65">
                  <c:v>7.5709752477561662E-2</c:v>
                </c:pt>
                <c:pt idx="66">
                  <c:v>8.0555460322464759E-2</c:v>
                </c:pt>
                <c:pt idx="67">
                  <c:v>8.5026693964969077E-2</c:v>
                </c:pt>
                <c:pt idx="68">
                  <c:v>8.7098974407777432E-2</c:v>
                </c:pt>
                <c:pt idx="69">
                  <c:v>8.8265612175127781E-2</c:v>
                </c:pt>
                <c:pt idx="70">
                  <c:v>9.1171338469661842E-2</c:v>
                </c:pt>
                <c:pt idx="71">
                  <c:v>9.110853724049528E-2</c:v>
                </c:pt>
                <c:pt idx="72">
                  <c:v>9.3941792220402859E-2</c:v>
                </c:pt>
                <c:pt idx="73">
                  <c:v>9.5945066796123885E-2</c:v>
                </c:pt>
                <c:pt idx="74">
                  <c:v>9.7558947445634855E-2</c:v>
                </c:pt>
                <c:pt idx="75">
                  <c:v>0.1004135726853672</c:v>
                </c:pt>
                <c:pt idx="76">
                  <c:v>0.10210667826921377</c:v>
                </c:pt>
                <c:pt idx="77">
                  <c:v>0.10336195943970662</c:v>
                </c:pt>
                <c:pt idx="78">
                  <c:v>0.10332962669979515</c:v>
                </c:pt>
                <c:pt idx="79">
                  <c:v>0.10322089399433412</c:v>
                </c:pt>
              </c:numCache>
            </c:numRef>
          </c:val>
          <c:smooth val="0"/>
          <c:extLst>
            <c:ext xmlns:c16="http://schemas.microsoft.com/office/drawing/2014/chart" uri="{C3380CC4-5D6E-409C-BE32-E72D297353CC}">
              <c16:uniqueId val="{00000001-3D99-6746-AC0A-9FD05E9D8359}"/>
            </c:ext>
          </c:extLst>
        </c:ser>
        <c:ser>
          <c:idx val="2"/>
          <c:order val="2"/>
          <c:tx>
            <c:strRef>
              <c:f>'normalised compared'!$A$48:$B$48</c:f>
              <c:strCache>
                <c:ptCount val="2"/>
                <c:pt idx="0">
                  <c:v>Public consumption health, per capita</c:v>
                </c:pt>
                <c:pt idx="1">
                  <c:v>2008</c:v>
                </c:pt>
              </c:strCache>
            </c:strRef>
          </c:tx>
          <c:spPr>
            <a:ln w="22225" cap="rnd" cmpd="sng" algn="ctr">
              <a:solidFill>
                <a:schemeClr val="accent3"/>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compared'!$D$48:$CE$48</c:f>
              <c:numCache>
                <c:formatCode>General</c:formatCode>
                <c:ptCount val="80"/>
                <c:pt idx="0">
                  <c:v>0.19099786441960781</c:v>
                </c:pt>
                <c:pt idx="1">
                  <c:v>2.4902179988174834E-2</c:v>
                </c:pt>
                <c:pt idx="2">
                  <c:v>2.3300208776444623E-2</c:v>
                </c:pt>
                <c:pt idx="3">
                  <c:v>2.169914409354054E-2</c:v>
                </c:pt>
                <c:pt idx="4">
                  <c:v>2.0144607604315752E-2</c:v>
                </c:pt>
                <c:pt idx="5">
                  <c:v>1.863805296384366E-2</c:v>
                </c:pt>
                <c:pt idx="6">
                  <c:v>1.7262094630986536E-2</c:v>
                </c:pt>
                <c:pt idx="7">
                  <c:v>1.610004982500637E-2</c:v>
                </c:pt>
                <c:pt idx="8">
                  <c:v>1.5196928905477133E-2</c:v>
                </c:pt>
                <c:pt idx="9">
                  <c:v>1.4691003992233578E-2</c:v>
                </c:pt>
                <c:pt idx="10">
                  <c:v>1.4583069300795941E-2</c:v>
                </c:pt>
                <c:pt idx="11">
                  <c:v>1.4762534732280147E-2</c:v>
                </c:pt>
                <c:pt idx="12">
                  <c:v>1.5225732455010936E-2</c:v>
                </c:pt>
                <c:pt idx="13">
                  <c:v>1.5818416188104163E-2</c:v>
                </c:pt>
                <c:pt idx="14">
                  <c:v>1.6414028089529565E-2</c:v>
                </c:pt>
                <c:pt idx="15">
                  <c:v>1.6979371555017178E-2</c:v>
                </c:pt>
                <c:pt idx="16">
                  <c:v>1.7552031430145731E-2</c:v>
                </c:pt>
                <c:pt idx="17">
                  <c:v>1.8125731005591679E-2</c:v>
                </c:pt>
                <c:pt idx="18">
                  <c:v>1.4054513256415227E-2</c:v>
                </c:pt>
                <c:pt idx="19">
                  <c:v>1.4583276278173941E-2</c:v>
                </c:pt>
                <c:pt idx="20">
                  <c:v>1.5112737246904982E-2</c:v>
                </c:pt>
                <c:pt idx="21">
                  <c:v>1.5641416835922177E-2</c:v>
                </c:pt>
                <c:pt idx="22">
                  <c:v>1.6164225647992837E-2</c:v>
                </c:pt>
                <c:pt idx="23">
                  <c:v>1.6710645925913512E-2</c:v>
                </c:pt>
                <c:pt idx="24">
                  <c:v>1.7338665029516039E-2</c:v>
                </c:pt>
                <c:pt idx="25">
                  <c:v>1.7981450123891716E-2</c:v>
                </c:pt>
                <c:pt idx="26">
                  <c:v>1.8598716030693022E-2</c:v>
                </c:pt>
                <c:pt idx="27">
                  <c:v>1.9125606629194943E-2</c:v>
                </c:pt>
                <c:pt idx="28">
                  <c:v>1.9464003410894774E-2</c:v>
                </c:pt>
                <c:pt idx="29">
                  <c:v>1.9575155076308304E-2</c:v>
                </c:pt>
                <c:pt idx="30">
                  <c:v>1.9544844923999757E-2</c:v>
                </c:pt>
                <c:pt idx="31">
                  <c:v>1.9415193652630076E-2</c:v>
                </c:pt>
                <c:pt idx="32">
                  <c:v>1.9250903353247625E-2</c:v>
                </c:pt>
                <c:pt idx="33">
                  <c:v>1.9142230602942702E-2</c:v>
                </c:pt>
                <c:pt idx="34">
                  <c:v>1.9131469383762485E-2</c:v>
                </c:pt>
                <c:pt idx="35">
                  <c:v>1.9195303453403884E-2</c:v>
                </c:pt>
                <c:pt idx="36">
                  <c:v>1.9339982245101861E-2</c:v>
                </c:pt>
                <c:pt idx="37">
                  <c:v>1.9582853351189276E-2</c:v>
                </c:pt>
                <c:pt idx="38">
                  <c:v>1.9903482167897051E-2</c:v>
                </c:pt>
                <c:pt idx="39">
                  <c:v>2.0301209255672022E-2</c:v>
                </c:pt>
                <c:pt idx="40">
                  <c:v>2.0801738316805384E-2</c:v>
                </c:pt>
                <c:pt idx="41">
                  <c:v>2.1426421715222931E-2</c:v>
                </c:pt>
                <c:pt idx="42">
                  <c:v>2.2132179275736238E-2</c:v>
                </c:pt>
                <c:pt idx="43">
                  <c:v>2.2988098121750827E-2</c:v>
                </c:pt>
                <c:pt idx="44">
                  <c:v>2.4043047377135945E-2</c:v>
                </c:pt>
                <c:pt idx="45">
                  <c:v>2.5245884375815941E-2</c:v>
                </c:pt>
                <c:pt idx="46">
                  <c:v>2.6618182899376799E-2</c:v>
                </c:pt>
                <c:pt idx="47">
                  <c:v>2.8246443447064638E-2</c:v>
                </c:pt>
                <c:pt idx="48">
                  <c:v>3.010111157467198E-2</c:v>
                </c:pt>
                <c:pt idx="49">
                  <c:v>3.2070236587837669E-2</c:v>
                </c:pt>
                <c:pt idx="50">
                  <c:v>3.4272963650403117E-2</c:v>
                </c:pt>
                <c:pt idx="51">
                  <c:v>3.6720524092957486E-2</c:v>
                </c:pt>
                <c:pt idx="52">
                  <c:v>3.9272632178538963E-2</c:v>
                </c:pt>
                <c:pt idx="53">
                  <c:v>4.1807058940821505E-2</c:v>
                </c:pt>
                <c:pt idx="54">
                  <c:v>4.4454992738989701E-2</c:v>
                </c:pt>
                <c:pt idx="55">
                  <c:v>4.7093835577283874E-2</c:v>
                </c:pt>
                <c:pt idx="56">
                  <c:v>4.9576428144421633E-2</c:v>
                </c:pt>
                <c:pt idx="57">
                  <c:v>5.2001015702493776E-2</c:v>
                </c:pt>
                <c:pt idx="58">
                  <c:v>5.4537589253394643E-2</c:v>
                </c:pt>
                <c:pt idx="59">
                  <c:v>5.7140761385737641E-2</c:v>
                </c:pt>
                <c:pt idx="60">
                  <c:v>6.0343320751059797E-2</c:v>
                </c:pt>
                <c:pt idx="61">
                  <c:v>6.354694548831212E-2</c:v>
                </c:pt>
                <c:pt idx="62">
                  <c:v>6.6949711343765067E-2</c:v>
                </c:pt>
                <c:pt idx="63">
                  <c:v>7.0225242268400795E-2</c:v>
                </c:pt>
                <c:pt idx="64">
                  <c:v>7.3023422389287607E-2</c:v>
                </c:pt>
                <c:pt idx="65">
                  <c:v>7.4192289426362787E-2</c:v>
                </c:pt>
                <c:pt idx="66">
                  <c:v>7.4902597280240499E-2</c:v>
                </c:pt>
                <c:pt idx="67">
                  <c:v>7.4949370958716954E-2</c:v>
                </c:pt>
                <c:pt idx="68">
                  <c:v>7.4336435532095679E-2</c:v>
                </c:pt>
                <c:pt idx="69">
                  <c:v>7.376923408363345E-2</c:v>
                </c:pt>
                <c:pt idx="70">
                  <c:v>7.8246896037597866E-2</c:v>
                </c:pt>
                <c:pt idx="71">
                  <c:v>8.081101522900655E-2</c:v>
                </c:pt>
                <c:pt idx="72">
                  <c:v>8.3402173046570743E-2</c:v>
                </c:pt>
                <c:pt idx="73">
                  <c:v>8.5657315124520003E-2</c:v>
                </c:pt>
                <c:pt idx="74">
                  <c:v>8.7519039736688939E-2</c:v>
                </c:pt>
                <c:pt idx="75">
                  <c:v>8.8697944374359239E-2</c:v>
                </c:pt>
                <c:pt idx="76">
                  <c:v>8.8816149315382759E-2</c:v>
                </c:pt>
                <c:pt idx="77">
                  <c:v>8.7865555165928935E-2</c:v>
                </c:pt>
                <c:pt idx="78">
                  <c:v>8.6207066294198262E-2</c:v>
                </c:pt>
                <c:pt idx="79">
                  <c:v>8.3892571447512679E-2</c:v>
                </c:pt>
              </c:numCache>
            </c:numRef>
          </c:val>
          <c:smooth val="0"/>
          <c:extLst>
            <c:ext xmlns:c16="http://schemas.microsoft.com/office/drawing/2014/chart" uri="{C3380CC4-5D6E-409C-BE32-E72D297353CC}">
              <c16:uniqueId val="{00000002-3D99-6746-AC0A-9FD05E9D8359}"/>
            </c:ext>
          </c:extLst>
        </c:ser>
        <c:ser>
          <c:idx val="3"/>
          <c:order val="3"/>
          <c:tx>
            <c:strRef>
              <c:f>'normalised compared'!$A$49:$B$49</c:f>
              <c:strCache>
                <c:ptCount val="2"/>
                <c:pt idx="0">
                  <c:v>Public consumption health, per capita</c:v>
                </c:pt>
                <c:pt idx="1">
                  <c:v>2004</c:v>
                </c:pt>
              </c:strCache>
            </c:strRef>
          </c:tx>
          <c:spPr>
            <a:ln w="22225" cap="rnd" cmpd="sng" algn="ctr">
              <a:solidFill>
                <a:schemeClr val="accent4"/>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compared'!$D$49:$CE$49</c:f>
              <c:numCache>
                <c:formatCode>General</c:formatCode>
                <c:ptCount val="80"/>
                <c:pt idx="0">
                  <c:v>0.17217375574889449</c:v>
                </c:pt>
                <c:pt idx="1">
                  <c:v>2.3358235233859399E-2</c:v>
                </c:pt>
                <c:pt idx="2">
                  <c:v>2.1981700106584564E-2</c:v>
                </c:pt>
                <c:pt idx="3">
                  <c:v>2.0608992781200399E-2</c:v>
                </c:pt>
                <c:pt idx="4">
                  <c:v>1.9231435188325138E-2</c:v>
                </c:pt>
                <c:pt idx="5">
                  <c:v>1.7870522733974447E-2</c:v>
                </c:pt>
                <c:pt idx="6">
                  <c:v>1.6597968706599988E-2</c:v>
                </c:pt>
                <c:pt idx="7">
                  <c:v>1.5423484381368823E-2</c:v>
                </c:pt>
                <c:pt idx="8">
                  <c:v>1.4465863721165637E-2</c:v>
                </c:pt>
                <c:pt idx="9">
                  <c:v>1.3917139083579515E-2</c:v>
                </c:pt>
                <c:pt idx="10">
                  <c:v>1.3785138989368331E-2</c:v>
                </c:pt>
                <c:pt idx="11">
                  <c:v>1.3943964843350332E-2</c:v>
                </c:pt>
                <c:pt idx="12">
                  <c:v>1.4412349675990447E-2</c:v>
                </c:pt>
                <c:pt idx="13">
                  <c:v>1.4966210269985427E-2</c:v>
                </c:pt>
                <c:pt idx="14">
                  <c:v>1.5474020173277229E-2</c:v>
                </c:pt>
                <c:pt idx="15">
                  <c:v>1.5901656744488638E-2</c:v>
                </c:pt>
                <c:pt idx="16">
                  <c:v>1.6306559566367906E-2</c:v>
                </c:pt>
                <c:pt idx="17">
                  <c:v>1.6715805719012006E-2</c:v>
                </c:pt>
                <c:pt idx="18">
                  <c:v>1.3903563489893198E-2</c:v>
                </c:pt>
                <c:pt idx="19">
                  <c:v>1.4529427357331561E-2</c:v>
                </c:pt>
                <c:pt idx="20">
                  <c:v>1.5158410174458615E-2</c:v>
                </c:pt>
                <c:pt idx="21">
                  <c:v>1.5750082663336544E-2</c:v>
                </c:pt>
                <c:pt idx="22">
                  <c:v>1.6243702634366981E-2</c:v>
                </c:pt>
                <c:pt idx="23">
                  <c:v>1.6696762297204088E-2</c:v>
                </c:pt>
                <c:pt idx="24">
                  <c:v>1.7217137142785145E-2</c:v>
                </c:pt>
                <c:pt idx="25">
                  <c:v>1.7718921802360156E-2</c:v>
                </c:pt>
                <c:pt idx="26">
                  <c:v>1.8205558505182649E-2</c:v>
                </c:pt>
                <c:pt idx="27">
                  <c:v>1.8639779883743015E-2</c:v>
                </c:pt>
                <c:pt idx="28">
                  <c:v>1.8884664691118779E-2</c:v>
                </c:pt>
                <c:pt idx="29">
                  <c:v>1.8885708637088962E-2</c:v>
                </c:pt>
                <c:pt idx="30">
                  <c:v>1.8752611970001692E-2</c:v>
                </c:pt>
                <c:pt idx="31">
                  <c:v>1.8531733623866162E-2</c:v>
                </c:pt>
                <c:pt idx="32">
                  <c:v>1.828966918903947E-2</c:v>
                </c:pt>
                <c:pt idx="33">
                  <c:v>1.8126169206598382E-2</c:v>
                </c:pt>
                <c:pt idx="34">
                  <c:v>1.8113674075510833E-2</c:v>
                </c:pt>
                <c:pt idx="35">
                  <c:v>1.820183166102984E-2</c:v>
                </c:pt>
                <c:pt idx="36">
                  <c:v>1.8363838757772828E-2</c:v>
                </c:pt>
                <c:pt idx="37">
                  <c:v>1.8634160619014628E-2</c:v>
                </c:pt>
                <c:pt idx="38">
                  <c:v>1.898048217649307E-2</c:v>
                </c:pt>
                <c:pt idx="39">
                  <c:v>1.9366699224720871E-2</c:v>
                </c:pt>
                <c:pt idx="40">
                  <c:v>1.9831871668063855E-2</c:v>
                </c:pt>
                <c:pt idx="41">
                  <c:v>2.0422923374255809E-2</c:v>
                </c:pt>
                <c:pt idx="42">
                  <c:v>2.106310927822954E-2</c:v>
                </c:pt>
                <c:pt idx="43">
                  <c:v>2.1842447165524987E-2</c:v>
                </c:pt>
                <c:pt idx="44">
                  <c:v>2.2855111273230051E-2</c:v>
                </c:pt>
                <c:pt idx="45">
                  <c:v>2.402981684626971E-2</c:v>
                </c:pt>
                <c:pt idx="46">
                  <c:v>2.538701749272642E-2</c:v>
                </c:pt>
                <c:pt idx="47">
                  <c:v>2.7063687086428562E-2</c:v>
                </c:pt>
                <c:pt idx="48">
                  <c:v>2.9056582091542847E-2</c:v>
                </c:pt>
                <c:pt idx="49">
                  <c:v>3.1182419105082158E-2</c:v>
                </c:pt>
                <c:pt idx="50">
                  <c:v>3.3613101230136444E-2</c:v>
                </c:pt>
                <c:pt idx="51">
                  <c:v>3.6406468658349921E-2</c:v>
                </c:pt>
                <c:pt idx="52">
                  <c:v>3.9331815774423316E-2</c:v>
                </c:pt>
                <c:pt idx="53">
                  <c:v>4.2129092629932544E-2</c:v>
                </c:pt>
                <c:pt idx="54">
                  <c:v>4.4995016451110641E-2</c:v>
                </c:pt>
                <c:pt idx="55">
                  <c:v>4.7739129391471714E-2</c:v>
                </c:pt>
                <c:pt idx="56">
                  <c:v>5.0085425883936295E-2</c:v>
                </c:pt>
                <c:pt idx="57">
                  <c:v>5.218044930705943E-2</c:v>
                </c:pt>
                <c:pt idx="58">
                  <c:v>5.4364526047120429E-2</c:v>
                </c:pt>
                <c:pt idx="59">
                  <c:v>5.6578765522393971E-2</c:v>
                </c:pt>
                <c:pt idx="60">
                  <c:v>5.960446033382337E-2</c:v>
                </c:pt>
                <c:pt idx="61">
                  <c:v>6.2563321122791365E-2</c:v>
                </c:pt>
                <c:pt idx="62">
                  <c:v>6.577419820189441E-2</c:v>
                </c:pt>
                <c:pt idx="63">
                  <c:v>6.8736182236625046E-2</c:v>
                </c:pt>
                <c:pt idx="64">
                  <c:v>7.0944613419916341E-2</c:v>
                </c:pt>
                <c:pt idx="65">
                  <c:v>7.0803676417867834E-2</c:v>
                </c:pt>
                <c:pt idx="66">
                  <c:v>7.010510901693201E-2</c:v>
                </c:pt>
                <c:pt idx="67">
                  <c:v>6.8608541583456015E-2</c:v>
                </c:pt>
                <c:pt idx="68">
                  <c:v>6.6343238973196536E-2</c:v>
                </c:pt>
                <c:pt idx="69">
                  <c:v>6.4261593524357952E-2</c:v>
                </c:pt>
                <c:pt idx="70">
                  <c:v>6.6581164140771087E-2</c:v>
                </c:pt>
                <c:pt idx="71">
                  <c:v>7.0042459370499244E-2</c:v>
                </c:pt>
                <c:pt idx="72">
                  <c:v>7.3609042780627479E-2</c:v>
                </c:pt>
                <c:pt idx="73">
                  <c:v>7.6711392439571105E-2</c:v>
                </c:pt>
                <c:pt idx="74">
                  <c:v>7.9272531294269546E-2</c:v>
                </c:pt>
                <c:pt idx="75">
                  <c:v>8.0845452850083169E-2</c:v>
                </c:pt>
                <c:pt idx="76">
                  <c:v>8.1003032842619269E-2</c:v>
                </c:pt>
                <c:pt idx="77">
                  <c:v>7.994013259416391E-2</c:v>
                </c:pt>
                <c:pt idx="78">
                  <c:v>7.8166326620384419E-2</c:v>
                </c:pt>
                <c:pt idx="79">
                  <c:v>7.5701299532125926E-2</c:v>
                </c:pt>
              </c:numCache>
            </c:numRef>
          </c:val>
          <c:smooth val="0"/>
          <c:extLst>
            <c:ext xmlns:c16="http://schemas.microsoft.com/office/drawing/2014/chart" uri="{C3380CC4-5D6E-409C-BE32-E72D297353CC}">
              <c16:uniqueId val="{00000003-3D99-6746-AC0A-9FD05E9D8359}"/>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Public transfers inflows aggregate</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PL"/>
        </a:p>
      </c:txPr>
    </c:title>
    <c:autoTitleDeleted val="0"/>
    <c:plotArea>
      <c:layout/>
      <c:lineChart>
        <c:grouping val="standard"/>
        <c:varyColors val="0"/>
        <c:ser>
          <c:idx val="0"/>
          <c:order val="0"/>
          <c:tx>
            <c:strRef>
              <c:f>'normalised compared'!$A$34:$B$34</c:f>
              <c:strCache>
                <c:ptCount val="2"/>
                <c:pt idx="0">
                  <c:v>Public transfers inflows aggregate</c:v>
                </c:pt>
                <c:pt idx="1">
                  <c:v>2016</c:v>
                </c:pt>
              </c:strCache>
            </c:strRef>
          </c:tx>
          <c:spPr>
            <a:ln w="22225" cap="rnd" cmpd="sng" algn="ctr">
              <a:solidFill>
                <a:schemeClr val="accent1"/>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compared'!$D$34:$CE$34</c:f>
              <c:numCache>
                <c:formatCode>General</c:formatCode>
                <c:ptCount val="80"/>
                <c:pt idx="0">
                  <c:v>0.20281456625045835</c:v>
                </c:pt>
                <c:pt idx="1">
                  <c:v>8.2933815333655819E-2</c:v>
                </c:pt>
                <c:pt idx="2">
                  <c:v>9.6996265051743663E-2</c:v>
                </c:pt>
                <c:pt idx="3">
                  <c:v>0.1505336739783705</c:v>
                </c:pt>
                <c:pt idx="4">
                  <c:v>0.17435138275797032</c:v>
                </c:pt>
                <c:pt idx="5">
                  <c:v>0.19135095810296318</c:v>
                </c:pt>
                <c:pt idx="6">
                  <c:v>0.19215021306921856</c:v>
                </c:pt>
                <c:pt idx="7">
                  <c:v>0.1970509823732316</c:v>
                </c:pt>
                <c:pt idx="8">
                  <c:v>0.19699713152209103</c:v>
                </c:pt>
                <c:pt idx="9">
                  <c:v>0.18411453264736469</c:v>
                </c:pt>
                <c:pt idx="10">
                  <c:v>0.17480043655367708</c:v>
                </c:pt>
                <c:pt idx="11">
                  <c:v>0.16879282435188639</c:v>
                </c:pt>
                <c:pt idx="12">
                  <c:v>0.16522953594099218</c:v>
                </c:pt>
                <c:pt idx="13">
                  <c:v>0.19181596152605229</c:v>
                </c:pt>
                <c:pt idx="14">
                  <c:v>0.19589786937134285</c:v>
                </c:pt>
                <c:pt idx="15">
                  <c:v>0.20533758094907356</c:v>
                </c:pt>
                <c:pt idx="16">
                  <c:v>0.18133799762532918</c:v>
                </c:pt>
                <c:pt idx="17">
                  <c:v>0.18432449595485501</c:v>
                </c:pt>
                <c:pt idx="18">
                  <c:v>0.19023984127051277</c:v>
                </c:pt>
                <c:pt idx="19">
                  <c:v>0.20839098420875832</c:v>
                </c:pt>
                <c:pt idx="20">
                  <c:v>0.20502139183847207</c:v>
                </c:pt>
                <c:pt idx="21">
                  <c:v>0.20502347481035826</c:v>
                </c:pt>
                <c:pt idx="22">
                  <c:v>0.2116993400631908</c:v>
                </c:pt>
                <c:pt idx="23">
                  <c:v>0.2125081439371703</c:v>
                </c:pt>
                <c:pt idx="24">
                  <c:v>0.19349743599583405</c:v>
                </c:pt>
                <c:pt idx="25">
                  <c:v>0.1792699523154154</c:v>
                </c:pt>
                <c:pt idx="26">
                  <c:v>0.17132214557859904</c:v>
                </c:pt>
                <c:pt idx="27">
                  <c:v>0.16968113774988616</c:v>
                </c:pt>
                <c:pt idx="28">
                  <c:v>0.17460659962291192</c:v>
                </c:pt>
                <c:pt idx="29">
                  <c:v>0.18108006540937818</c:v>
                </c:pt>
                <c:pt idx="30">
                  <c:v>0.19218369400189605</c:v>
                </c:pt>
                <c:pt idx="31">
                  <c:v>0.20767335106338836</c:v>
                </c:pt>
                <c:pt idx="32">
                  <c:v>0.21789390301225858</c:v>
                </c:pt>
                <c:pt idx="33">
                  <c:v>0.22770953105917929</c:v>
                </c:pt>
                <c:pt idx="34">
                  <c:v>0.22150792331219291</c:v>
                </c:pt>
                <c:pt idx="35">
                  <c:v>0.21159603446273781</c:v>
                </c:pt>
                <c:pt idx="36">
                  <c:v>0.21489099795793101</c:v>
                </c:pt>
                <c:pt idx="37">
                  <c:v>0.21076525541508256</c:v>
                </c:pt>
                <c:pt idx="38">
                  <c:v>0.20075985466016549</c:v>
                </c:pt>
                <c:pt idx="39">
                  <c:v>0.19591967191421986</c:v>
                </c:pt>
                <c:pt idx="40">
                  <c:v>0.19278765047843252</c:v>
                </c:pt>
                <c:pt idx="41">
                  <c:v>0.183094347205355</c:v>
                </c:pt>
                <c:pt idx="42">
                  <c:v>0.17511964087049725</c:v>
                </c:pt>
                <c:pt idx="43">
                  <c:v>0.16744699260479554</c:v>
                </c:pt>
                <c:pt idx="44">
                  <c:v>0.16028392889927165</c:v>
                </c:pt>
                <c:pt idx="45">
                  <c:v>0.15397031755675245</c:v>
                </c:pt>
                <c:pt idx="46">
                  <c:v>0.1501352637621684</c:v>
                </c:pt>
                <c:pt idx="47">
                  <c:v>0.14742427491135618</c:v>
                </c:pt>
                <c:pt idx="48">
                  <c:v>0.1497461742165378</c:v>
                </c:pt>
                <c:pt idx="49">
                  <c:v>0.15616418925960848</c:v>
                </c:pt>
                <c:pt idx="50">
                  <c:v>0.16624113441530497</c:v>
                </c:pt>
                <c:pt idx="51">
                  <c:v>0.17749967956961327</c:v>
                </c:pt>
                <c:pt idx="52">
                  <c:v>0.19222928218356644</c:v>
                </c:pt>
                <c:pt idx="53">
                  <c:v>0.20625012936286899</c:v>
                </c:pt>
                <c:pt idx="54">
                  <c:v>0.21972580230064034</c:v>
                </c:pt>
                <c:pt idx="55">
                  <c:v>0.23962437563772804</c:v>
                </c:pt>
                <c:pt idx="56">
                  <c:v>0.26955883917988899</c:v>
                </c:pt>
                <c:pt idx="57">
                  <c:v>0.30889683796009088</c:v>
                </c:pt>
                <c:pt idx="58">
                  <c:v>0.34997600923471395</c:v>
                </c:pt>
                <c:pt idx="59">
                  <c:v>0.38741281595399918</c:v>
                </c:pt>
                <c:pt idx="60">
                  <c:v>0.4199885619214529</c:v>
                </c:pt>
                <c:pt idx="61">
                  <c:v>0.46467963447396432</c:v>
                </c:pt>
                <c:pt idx="62">
                  <c:v>0.48370008577157936</c:v>
                </c:pt>
                <c:pt idx="63">
                  <c:v>0.5121914618407104</c:v>
                </c:pt>
                <c:pt idx="64">
                  <c:v>0.53302785631065353</c:v>
                </c:pt>
                <c:pt idx="65">
                  <c:v>0.5463748108343891</c:v>
                </c:pt>
                <c:pt idx="66">
                  <c:v>0.53635001158260642</c:v>
                </c:pt>
                <c:pt idx="67">
                  <c:v>0.52047543734842328</c:v>
                </c:pt>
                <c:pt idx="68">
                  <c:v>0.50752827115011823</c:v>
                </c:pt>
                <c:pt idx="69">
                  <c:v>0.47094022553886045</c:v>
                </c:pt>
                <c:pt idx="70">
                  <c:v>0.42750143120334411</c:v>
                </c:pt>
                <c:pt idx="71">
                  <c:v>0.30141208996101088</c:v>
                </c:pt>
                <c:pt idx="72">
                  <c:v>0.29312663810209649</c:v>
                </c:pt>
                <c:pt idx="73">
                  <c:v>0.27875258362829031</c:v>
                </c:pt>
                <c:pt idx="74">
                  <c:v>0.26784811713861423</c:v>
                </c:pt>
                <c:pt idx="75">
                  <c:v>0.29460653700712158</c:v>
                </c:pt>
                <c:pt idx="76">
                  <c:v>0.29994186450804544</c:v>
                </c:pt>
                <c:pt idx="77">
                  <c:v>0.29190680200078384</c:v>
                </c:pt>
                <c:pt idx="78">
                  <c:v>0.28024597451499927</c:v>
                </c:pt>
                <c:pt idx="79">
                  <c:v>0.26843758109101162</c:v>
                </c:pt>
              </c:numCache>
            </c:numRef>
          </c:val>
          <c:smooth val="0"/>
          <c:extLst>
            <c:ext xmlns:c16="http://schemas.microsoft.com/office/drawing/2014/chart" uri="{C3380CC4-5D6E-409C-BE32-E72D297353CC}">
              <c16:uniqueId val="{00000000-8444-C648-82DD-441F17D50B7F}"/>
            </c:ext>
          </c:extLst>
        </c:ser>
        <c:ser>
          <c:idx val="1"/>
          <c:order val="1"/>
          <c:tx>
            <c:strRef>
              <c:f>'normalised compared'!$A$35:$B$35</c:f>
              <c:strCache>
                <c:ptCount val="2"/>
                <c:pt idx="0">
                  <c:v>Public transfers inflows aggregate</c:v>
                </c:pt>
                <c:pt idx="1">
                  <c:v>2012</c:v>
                </c:pt>
              </c:strCache>
            </c:strRef>
          </c:tx>
          <c:spPr>
            <a:ln w="22225" cap="rnd" cmpd="sng" algn="ctr">
              <a:solidFill>
                <a:schemeClr val="accent2"/>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compared'!$D$35:$CE$35</c:f>
              <c:numCache>
                <c:formatCode>General</c:formatCode>
                <c:ptCount val="80"/>
                <c:pt idx="0">
                  <c:v>0.14876653507194029</c:v>
                </c:pt>
                <c:pt idx="1">
                  <c:v>0.1071654923983712</c:v>
                </c:pt>
                <c:pt idx="2">
                  <c:v>0.10853970328023251</c:v>
                </c:pt>
                <c:pt idx="3">
                  <c:v>0.15692610862660827</c:v>
                </c:pt>
                <c:pt idx="4">
                  <c:v>0.1682379655145867</c:v>
                </c:pt>
                <c:pt idx="5">
                  <c:v>0.18913240599467149</c:v>
                </c:pt>
                <c:pt idx="6">
                  <c:v>0.19385404968293785</c:v>
                </c:pt>
                <c:pt idx="7">
                  <c:v>0.23145279615177999</c:v>
                </c:pt>
                <c:pt idx="8">
                  <c:v>0.22540442349862549</c:v>
                </c:pt>
                <c:pt idx="9">
                  <c:v>0.22632844479160841</c:v>
                </c:pt>
                <c:pt idx="10">
                  <c:v>0.23325792415707064</c:v>
                </c:pt>
                <c:pt idx="11">
                  <c:v>0.23991465132125908</c:v>
                </c:pt>
                <c:pt idx="12">
                  <c:v>0.24402332544604594</c:v>
                </c:pt>
                <c:pt idx="13">
                  <c:v>0.24094578108431186</c:v>
                </c:pt>
                <c:pt idx="14">
                  <c:v>0.25252054278483338</c:v>
                </c:pt>
                <c:pt idx="15">
                  <c:v>0.26523412545137875</c:v>
                </c:pt>
                <c:pt idx="16">
                  <c:v>0.23160989525996781</c:v>
                </c:pt>
                <c:pt idx="17">
                  <c:v>0.24119156613526904</c:v>
                </c:pt>
                <c:pt idx="18">
                  <c:v>0.25313499065434791</c:v>
                </c:pt>
                <c:pt idx="19">
                  <c:v>0.25619213865215423</c:v>
                </c:pt>
                <c:pt idx="20">
                  <c:v>0.25226219122006294</c:v>
                </c:pt>
                <c:pt idx="21">
                  <c:v>0.25587755913674992</c:v>
                </c:pt>
                <c:pt idx="22">
                  <c:v>0.24894043637644048</c:v>
                </c:pt>
                <c:pt idx="23">
                  <c:v>0.24255527604757374</c:v>
                </c:pt>
                <c:pt idx="24">
                  <c:v>0.21926185099032355</c:v>
                </c:pt>
                <c:pt idx="25">
                  <c:v>0.19749643325817018</c:v>
                </c:pt>
                <c:pt idx="26">
                  <c:v>0.19169681242243508</c:v>
                </c:pt>
                <c:pt idx="27">
                  <c:v>0.19709630169810133</c:v>
                </c:pt>
                <c:pt idx="28">
                  <c:v>0.20003137349321556</c:v>
                </c:pt>
                <c:pt idx="29">
                  <c:v>0.2045748344310262</c:v>
                </c:pt>
                <c:pt idx="30">
                  <c:v>0.19509190507100907</c:v>
                </c:pt>
                <c:pt idx="31">
                  <c:v>0.19092213544268752</c:v>
                </c:pt>
                <c:pt idx="32">
                  <c:v>0.19563894512571248</c:v>
                </c:pt>
                <c:pt idx="33">
                  <c:v>0.19518974186360985</c:v>
                </c:pt>
                <c:pt idx="34">
                  <c:v>0.19121867190495601</c:v>
                </c:pt>
                <c:pt idx="35">
                  <c:v>0.18979514927390526</c:v>
                </c:pt>
                <c:pt idx="36">
                  <c:v>0.19200177709582741</c:v>
                </c:pt>
                <c:pt idx="37">
                  <c:v>0.18810141977289108</c:v>
                </c:pt>
                <c:pt idx="38">
                  <c:v>0.18303722474542697</c:v>
                </c:pt>
                <c:pt idx="39">
                  <c:v>0.17825307804647456</c:v>
                </c:pt>
                <c:pt idx="40">
                  <c:v>0.17252421054263314</c:v>
                </c:pt>
                <c:pt idx="41">
                  <c:v>0.16650451200816596</c:v>
                </c:pt>
                <c:pt idx="42">
                  <c:v>0.16335572534805592</c:v>
                </c:pt>
                <c:pt idx="43">
                  <c:v>0.15958789746906457</c:v>
                </c:pt>
                <c:pt idx="44">
                  <c:v>0.1590516614902778</c:v>
                </c:pt>
                <c:pt idx="45">
                  <c:v>0.16094559058717064</c:v>
                </c:pt>
                <c:pt idx="46">
                  <c:v>0.16555399593057035</c:v>
                </c:pt>
                <c:pt idx="47">
                  <c:v>0.17111020243394967</c:v>
                </c:pt>
                <c:pt idx="48">
                  <c:v>0.17893711514126229</c:v>
                </c:pt>
                <c:pt idx="49">
                  <c:v>0.18876135215815304</c:v>
                </c:pt>
                <c:pt idx="50">
                  <c:v>0.19656597208151172</c:v>
                </c:pt>
                <c:pt idx="51">
                  <c:v>0.21291440987769092</c:v>
                </c:pt>
                <c:pt idx="52">
                  <c:v>0.23654132544256171</c:v>
                </c:pt>
                <c:pt idx="53">
                  <c:v>0.2659765770213644</c:v>
                </c:pt>
                <c:pt idx="54">
                  <c:v>0.29261692231630321</c:v>
                </c:pt>
                <c:pt idx="55">
                  <c:v>0.3228900140466765</c:v>
                </c:pt>
                <c:pt idx="56">
                  <c:v>0.34910376651909258</c:v>
                </c:pt>
                <c:pt idx="57">
                  <c:v>0.39299938936053774</c:v>
                </c:pt>
                <c:pt idx="58">
                  <c:v>0.42537850992781806</c:v>
                </c:pt>
                <c:pt idx="59">
                  <c:v>0.47211169418330939</c:v>
                </c:pt>
                <c:pt idx="60">
                  <c:v>0.51272350603565997</c:v>
                </c:pt>
                <c:pt idx="61">
                  <c:v>0.54813869485483013</c:v>
                </c:pt>
                <c:pt idx="62">
                  <c:v>0.55757329654135801</c:v>
                </c:pt>
                <c:pt idx="63">
                  <c:v>0.55416344793212224</c:v>
                </c:pt>
                <c:pt idx="64">
                  <c:v>0.55078068280073278</c:v>
                </c:pt>
                <c:pt idx="65">
                  <c:v>0.51853632683519091</c:v>
                </c:pt>
                <c:pt idx="66">
                  <c:v>0.47121975270546862</c:v>
                </c:pt>
                <c:pt idx="67">
                  <c:v>0.33694342188350185</c:v>
                </c:pt>
                <c:pt idx="68">
                  <c:v>0.32975579387772513</c:v>
                </c:pt>
                <c:pt idx="69">
                  <c:v>0.31528045351222789</c:v>
                </c:pt>
                <c:pt idx="70">
                  <c:v>0.30480087585492949</c:v>
                </c:pt>
                <c:pt idx="71">
                  <c:v>0.3199977888022596</c:v>
                </c:pt>
                <c:pt idx="72">
                  <c:v>0.3287460797139159</c:v>
                </c:pt>
                <c:pt idx="73">
                  <c:v>0.32409814727433267</c:v>
                </c:pt>
                <c:pt idx="74">
                  <c:v>0.31720653302168589</c:v>
                </c:pt>
                <c:pt idx="75">
                  <c:v>0.32823920236823423</c:v>
                </c:pt>
                <c:pt idx="76">
                  <c:v>0.32352279928493849</c:v>
                </c:pt>
                <c:pt idx="77">
                  <c:v>0.3094860027465095</c:v>
                </c:pt>
                <c:pt idx="78">
                  <c:v>0.28987073211959141</c:v>
                </c:pt>
                <c:pt idx="79">
                  <c:v>0.27147672818597407</c:v>
                </c:pt>
              </c:numCache>
            </c:numRef>
          </c:val>
          <c:smooth val="0"/>
          <c:extLst>
            <c:ext xmlns:c16="http://schemas.microsoft.com/office/drawing/2014/chart" uri="{C3380CC4-5D6E-409C-BE32-E72D297353CC}">
              <c16:uniqueId val="{00000001-8444-C648-82DD-441F17D50B7F}"/>
            </c:ext>
          </c:extLst>
        </c:ser>
        <c:ser>
          <c:idx val="2"/>
          <c:order val="2"/>
          <c:tx>
            <c:strRef>
              <c:f>'normalised compared'!$A$36:$B$36</c:f>
              <c:strCache>
                <c:ptCount val="2"/>
                <c:pt idx="0">
                  <c:v>Public transfers inflows aggregate</c:v>
                </c:pt>
                <c:pt idx="1">
                  <c:v>2008</c:v>
                </c:pt>
              </c:strCache>
            </c:strRef>
          </c:tx>
          <c:spPr>
            <a:ln w="22225" cap="rnd" cmpd="sng" algn="ctr">
              <a:solidFill>
                <a:schemeClr val="accent3"/>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compared'!$D$36:$CE$36</c:f>
              <c:numCache>
                <c:formatCode>General</c:formatCode>
                <c:ptCount val="80"/>
                <c:pt idx="0">
                  <c:v>0.21986255587670087</c:v>
                </c:pt>
                <c:pt idx="1">
                  <c:v>8.7933294597111314E-2</c:v>
                </c:pt>
                <c:pt idx="2">
                  <c:v>8.9511235609401496E-2</c:v>
                </c:pt>
                <c:pt idx="3">
                  <c:v>0.11254115691530725</c:v>
                </c:pt>
                <c:pt idx="4">
                  <c:v>0.12037584334103585</c:v>
                </c:pt>
                <c:pt idx="5">
                  <c:v>0.12703107672205435</c:v>
                </c:pt>
                <c:pt idx="6">
                  <c:v>0.16504055755757946</c:v>
                </c:pt>
                <c:pt idx="7">
                  <c:v>0.20140178704760864</c:v>
                </c:pt>
                <c:pt idx="8">
                  <c:v>0.20598606883767179</c:v>
                </c:pt>
                <c:pt idx="9">
                  <c:v>0.20825257388851981</c:v>
                </c:pt>
                <c:pt idx="10">
                  <c:v>0.21498032582220913</c:v>
                </c:pt>
                <c:pt idx="11">
                  <c:v>0.22262165254787719</c:v>
                </c:pt>
                <c:pt idx="12">
                  <c:v>0.23381280518308631</c:v>
                </c:pt>
                <c:pt idx="13">
                  <c:v>0.21594315807000417</c:v>
                </c:pt>
                <c:pt idx="14">
                  <c:v>0.22890793111408542</c:v>
                </c:pt>
                <c:pt idx="15">
                  <c:v>0.24010492390892518</c:v>
                </c:pt>
                <c:pt idx="16">
                  <c:v>0.22073562633316743</c:v>
                </c:pt>
                <c:pt idx="17">
                  <c:v>0.23301487561511761</c:v>
                </c:pt>
                <c:pt idx="18">
                  <c:v>0.23686075632600767</c:v>
                </c:pt>
                <c:pt idx="19">
                  <c:v>0.28064108315334202</c:v>
                </c:pt>
                <c:pt idx="20">
                  <c:v>0.28870275832435505</c:v>
                </c:pt>
                <c:pt idx="21">
                  <c:v>0.29046064252097714</c:v>
                </c:pt>
                <c:pt idx="22">
                  <c:v>0.29165695549726245</c:v>
                </c:pt>
                <c:pt idx="23">
                  <c:v>0.30070544002914545</c:v>
                </c:pt>
                <c:pt idx="24">
                  <c:v>0.26225630278614975</c:v>
                </c:pt>
                <c:pt idx="25">
                  <c:v>0.23807355874610286</c:v>
                </c:pt>
                <c:pt idx="26">
                  <c:v>0.20195201728613735</c:v>
                </c:pt>
                <c:pt idx="27">
                  <c:v>0.18516442232674624</c:v>
                </c:pt>
                <c:pt idx="28">
                  <c:v>0.18624885743869771</c:v>
                </c:pt>
                <c:pt idx="29">
                  <c:v>0.1836081967653094</c:v>
                </c:pt>
                <c:pt idx="30">
                  <c:v>0.17128594887693893</c:v>
                </c:pt>
                <c:pt idx="31">
                  <c:v>0.17052226153846942</c:v>
                </c:pt>
                <c:pt idx="32">
                  <c:v>0.17301248267054423</c:v>
                </c:pt>
                <c:pt idx="33">
                  <c:v>0.16849738912684384</c:v>
                </c:pt>
                <c:pt idx="34">
                  <c:v>0.16383458996548583</c:v>
                </c:pt>
                <c:pt idx="35">
                  <c:v>0.15797140965106415</c:v>
                </c:pt>
                <c:pt idx="36">
                  <c:v>0.15446194640877403</c:v>
                </c:pt>
                <c:pt idx="37">
                  <c:v>0.14924594316359391</c:v>
                </c:pt>
                <c:pt idx="38">
                  <c:v>0.14697310278600934</c:v>
                </c:pt>
                <c:pt idx="39">
                  <c:v>0.14251960486757959</c:v>
                </c:pt>
                <c:pt idx="40">
                  <c:v>0.14240610708659251</c:v>
                </c:pt>
                <c:pt idx="41">
                  <c:v>0.14205596577790097</c:v>
                </c:pt>
                <c:pt idx="42">
                  <c:v>0.14531257927068109</c:v>
                </c:pt>
                <c:pt idx="43">
                  <c:v>0.1511146557007961</c:v>
                </c:pt>
                <c:pt idx="44">
                  <c:v>0.15760223470545995</c:v>
                </c:pt>
                <c:pt idx="45">
                  <c:v>0.16511530479177985</c:v>
                </c:pt>
                <c:pt idx="46">
                  <c:v>0.17233019260016752</c:v>
                </c:pt>
                <c:pt idx="47">
                  <c:v>0.18596171192701647</c:v>
                </c:pt>
                <c:pt idx="48">
                  <c:v>0.20696140667922319</c:v>
                </c:pt>
                <c:pt idx="49">
                  <c:v>0.23303153601238386</c:v>
                </c:pt>
                <c:pt idx="50">
                  <c:v>0.25896324184566993</c:v>
                </c:pt>
                <c:pt idx="51">
                  <c:v>0.28202844493891632</c:v>
                </c:pt>
                <c:pt idx="52">
                  <c:v>0.30331529717021255</c:v>
                </c:pt>
                <c:pt idx="53">
                  <c:v>0.33312556943357791</c:v>
                </c:pt>
                <c:pt idx="54">
                  <c:v>0.34851139921441676</c:v>
                </c:pt>
                <c:pt idx="55">
                  <c:v>0.37885542796958038</c:v>
                </c:pt>
                <c:pt idx="56">
                  <c:v>0.41061946715101205</c:v>
                </c:pt>
                <c:pt idx="57">
                  <c:v>0.43766183316377166</c:v>
                </c:pt>
                <c:pt idx="58">
                  <c:v>0.45363816987945704</c:v>
                </c:pt>
                <c:pt idx="59">
                  <c:v>0.46130560380338659</c:v>
                </c:pt>
                <c:pt idx="60">
                  <c:v>0.47072639834774133</c:v>
                </c:pt>
                <c:pt idx="61">
                  <c:v>0.45662766002639271</c:v>
                </c:pt>
                <c:pt idx="62">
                  <c:v>0.42624209702623161</c:v>
                </c:pt>
                <c:pt idx="63">
                  <c:v>0.31514979451528075</c:v>
                </c:pt>
                <c:pt idx="64">
                  <c:v>0.31188731230693806</c:v>
                </c:pt>
                <c:pt idx="65">
                  <c:v>0.30553890967020314</c:v>
                </c:pt>
                <c:pt idx="66">
                  <c:v>0.30047705302113131</c:v>
                </c:pt>
                <c:pt idx="67">
                  <c:v>0.32004205899626326</c:v>
                </c:pt>
                <c:pt idx="68">
                  <c:v>0.33439336143367715</c:v>
                </c:pt>
                <c:pt idx="69">
                  <c:v>0.33475208912753557</c:v>
                </c:pt>
                <c:pt idx="70">
                  <c:v>0.33180259864415257</c:v>
                </c:pt>
                <c:pt idx="71">
                  <c:v>0.33297564254619255</c:v>
                </c:pt>
                <c:pt idx="72">
                  <c:v>0.33693507033464998</c:v>
                </c:pt>
                <c:pt idx="73">
                  <c:v>0.32781678081129728</c:v>
                </c:pt>
                <c:pt idx="74">
                  <c:v>0.31521753270859099</c:v>
                </c:pt>
                <c:pt idx="75">
                  <c:v>0.30342564217851059</c:v>
                </c:pt>
                <c:pt idx="76">
                  <c:v>0.30861344352735642</c:v>
                </c:pt>
                <c:pt idx="77">
                  <c:v>0.30016908763282107</c:v>
                </c:pt>
                <c:pt idx="78">
                  <c:v>0.29540324876799895</c:v>
                </c:pt>
                <c:pt idx="79">
                  <c:v>0.26258301886812357</c:v>
                </c:pt>
              </c:numCache>
            </c:numRef>
          </c:val>
          <c:smooth val="0"/>
          <c:extLst>
            <c:ext xmlns:c16="http://schemas.microsoft.com/office/drawing/2014/chart" uri="{C3380CC4-5D6E-409C-BE32-E72D297353CC}">
              <c16:uniqueId val="{00000002-8444-C648-82DD-441F17D50B7F}"/>
            </c:ext>
          </c:extLst>
        </c:ser>
        <c:ser>
          <c:idx val="3"/>
          <c:order val="3"/>
          <c:tx>
            <c:strRef>
              <c:f>'normalised compared'!$A$37:$B$37</c:f>
              <c:strCache>
                <c:ptCount val="2"/>
                <c:pt idx="0">
                  <c:v>Public transfers inflows aggregate</c:v>
                </c:pt>
                <c:pt idx="1">
                  <c:v>2004</c:v>
                </c:pt>
              </c:strCache>
            </c:strRef>
          </c:tx>
          <c:spPr>
            <a:ln w="22225" cap="rnd" cmpd="sng" algn="ctr">
              <a:solidFill>
                <a:schemeClr val="accent4"/>
              </a:solidFill>
              <a:round/>
            </a:ln>
            <a:effectLst/>
          </c:spPr>
          <c:marker>
            <c:symbol val="none"/>
          </c:marker>
          <c:cat>
            <c:numRef>
              <c:f>'normalised compared'!$D$1:$CE$1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numCache>
            </c:numRef>
          </c:cat>
          <c:val>
            <c:numRef>
              <c:f>'normalised compared'!$D$37:$CE$37</c:f>
              <c:numCache>
                <c:formatCode>General</c:formatCode>
                <c:ptCount val="80"/>
                <c:pt idx="0">
                  <c:v>0.16555013468597868</c:v>
                </c:pt>
                <c:pt idx="1">
                  <c:v>6.8224863993565948E-2</c:v>
                </c:pt>
                <c:pt idx="2">
                  <c:v>6.8716494065063305E-2</c:v>
                </c:pt>
                <c:pt idx="3">
                  <c:v>6.7237793469518595E-2</c:v>
                </c:pt>
                <c:pt idx="4">
                  <c:v>0.16506115550998424</c:v>
                </c:pt>
                <c:pt idx="5">
                  <c:v>0.16714522613567762</c:v>
                </c:pt>
                <c:pt idx="6">
                  <c:v>0.17359403597863127</c:v>
                </c:pt>
                <c:pt idx="7">
                  <c:v>0.1790913770421948</c:v>
                </c:pt>
                <c:pt idx="8">
                  <c:v>0.18821018577429116</c:v>
                </c:pt>
                <c:pt idx="9">
                  <c:v>0.19308330797538409</c:v>
                </c:pt>
                <c:pt idx="10">
                  <c:v>0.22215304311155024</c:v>
                </c:pt>
                <c:pt idx="11">
                  <c:v>0.22623064191809025</c:v>
                </c:pt>
                <c:pt idx="12">
                  <c:v>0.23214009945725655</c:v>
                </c:pt>
                <c:pt idx="13">
                  <c:v>0.24032433477129522</c:v>
                </c:pt>
                <c:pt idx="14">
                  <c:v>0.24991033890268763</c:v>
                </c:pt>
                <c:pt idx="15">
                  <c:v>0.24903267376016716</c:v>
                </c:pt>
                <c:pt idx="16">
                  <c:v>0.26561794543226813</c:v>
                </c:pt>
                <c:pt idx="17">
                  <c:v>0.23440245112214669</c:v>
                </c:pt>
                <c:pt idx="18">
                  <c:v>0.22287858005553146</c:v>
                </c:pt>
                <c:pt idx="19">
                  <c:v>0.26993369376595783</c:v>
                </c:pt>
                <c:pt idx="20">
                  <c:v>0.29397713210376947</c:v>
                </c:pt>
                <c:pt idx="21">
                  <c:v>0.30150173021977322</c:v>
                </c:pt>
                <c:pt idx="22">
                  <c:v>0.281266590416347</c:v>
                </c:pt>
                <c:pt idx="23">
                  <c:v>0.25916769784497512</c:v>
                </c:pt>
                <c:pt idx="24">
                  <c:v>0.22758027566833439</c:v>
                </c:pt>
                <c:pt idx="25">
                  <c:v>0.20420050642520246</c:v>
                </c:pt>
                <c:pt idx="26">
                  <c:v>0.17818851669810812</c:v>
                </c:pt>
                <c:pt idx="27">
                  <c:v>0.17019635742177747</c:v>
                </c:pt>
                <c:pt idx="28">
                  <c:v>0.16838624374295055</c:v>
                </c:pt>
                <c:pt idx="29">
                  <c:v>0.16187473635699803</c:v>
                </c:pt>
                <c:pt idx="30">
                  <c:v>0.14699194134891383</c:v>
                </c:pt>
                <c:pt idx="31">
                  <c:v>0.14267594690305471</c:v>
                </c:pt>
                <c:pt idx="32">
                  <c:v>0.14056539400292473</c:v>
                </c:pt>
                <c:pt idx="33">
                  <c:v>0.13698847121460955</c:v>
                </c:pt>
                <c:pt idx="34">
                  <c:v>0.13692379942134913</c:v>
                </c:pt>
                <c:pt idx="35">
                  <c:v>0.13414696826388789</c:v>
                </c:pt>
                <c:pt idx="36">
                  <c:v>0.13551450527769193</c:v>
                </c:pt>
                <c:pt idx="37">
                  <c:v>0.13562664078336101</c:v>
                </c:pt>
                <c:pt idx="38">
                  <c:v>0.13808133843115131</c:v>
                </c:pt>
                <c:pt idx="39">
                  <c:v>0.14160536497710319</c:v>
                </c:pt>
                <c:pt idx="40">
                  <c:v>0.14662899843887037</c:v>
                </c:pt>
                <c:pt idx="41">
                  <c:v>0.15141991593423457</c:v>
                </c:pt>
                <c:pt idx="42">
                  <c:v>0.15605051510643697</c:v>
                </c:pt>
                <c:pt idx="43">
                  <c:v>0.16638010206417903</c:v>
                </c:pt>
                <c:pt idx="44">
                  <c:v>0.18311352444333256</c:v>
                </c:pt>
                <c:pt idx="45">
                  <c:v>0.20071970073066733</c:v>
                </c:pt>
                <c:pt idx="46">
                  <c:v>0.21745655011314027</c:v>
                </c:pt>
                <c:pt idx="47">
                  <c:v>0.23162650856165426</c:v>
                </c:pt>
                <c:pt idx="48">
                  <c:v>0.24281915250547109</c:v>
                </c:pt>
                <c:pt idx="49">
                  <c:v>0.25947022391167512</c:v>
                </c:pt>
                <c:pt idx="50">
                  <c:v>0.26802946583301041</c:v>
                </c:pt>
                <c:pt idx="51">
                  <c:v>0.28901071397920786</c:v>
                </c:pt>
                <c:pt idx="52">
                  <c:v>0.31551814840232911</c:v>
                </c:pt>
                <c:pt idx="53">
                  <c:v>0.34448802172925119</c:v>
                </c:pt>
                <c:pt idx="54">
                  <c:v>0.36871299645633104</c:v>
                </c:pt>
                <c:pt idx="55">
                  <c:v>0.39001044712448857</c:v>
                </c:pt>
                <c:pt idx="56">
                  <c:v>0.41756232158166978</c:v>
                </c:pt>
                <c:pt idx="57">
                  <c:v>0.42294727828700057</c:v>
                </c:pt>
                <c:pt idx="58">
                  <c:v>0.41104421058357615</c:v>
                </c:pt>
                <c:pt idx="59">
                  <c:v>0.31591154855280035</c:v>
                </c:pt>
                <c:pt idx="60">
                  <c:v>0.32274990098281053</c:v>
                </c:pt>
                <c:pt idx="61">
                  <c:v>0.32384477566039865</c:v>
                </c:pt>
                <c:pt idx="62">
                  <c:v>0.32605820006193342</c:v>
                </c:pt>
                <c:pt idx="63">
                  <c:v>0.35420396940964632</c:v>
                </c:pt>
                <c:pt idx="64">
                  <c:v>0.37613979663528557</c:v>
                </c:pt>
                <c:pt idx="65">
                  <c:v>0.38243432083292384</c:v>
                </c:pt>
                <c:pt idx="66">
                  <c:v>0.38083388083095288</c:v>
                </c:pt>
                <c:pt idx="67">
                  <c:v>0.38497542234876581</c:v>
                </c:pt>
                <c:pt idx="68">
                  <c:v>0.38994058310671298</c:v>
                </c:pt>
                <c:pt idx="69">
                  <c:v>0.37936600852455499</c:v>
                </c:pt>
                <c:pt idx="70">
                  <c:v>0.36514100145191186</c:v>
                </c:pt>
                <c:pt idx="71">
                  <c:v>0.35333490390430278</c:v>
                </c:pt>
                <c:pt idx="72">
                  <c:v>0.36147976793747866</c:v>
                </c:pt>
                <c:pt idx="73">
                  <c:v>0.3552853965611546</c:v>
                </c:pt>
                <c:pt idx="74">
                  <c:v>0.35378852408083139</c:v>
                </c:pt>
                <c:pt idx="75">
                  <c:v>0.32818375144230955</c:v>
                </c:pt>
                <c:pt idx="76">
                  <c:v>0.30824058759791023</c:v>
                </c:pt>
                <c:pt idx="77">
                  <c:v>0.27502590849137643</c:v>
                </c:pt>
                <c:pt idx="78">
                  <c:v>0.25857485955270276</c:v>
                </c:pt>
                <c:pt idx="79">
                  <c:v>0.24963866258979511</c:v>
                </c:pt>
              </c:numCache>
            </c:numRef>
          </c:val>
          <c:smooth val="0"/>
          <c:extLst>
            <c:ext xmlns:c16="http://schemas.microsoft.com/office/drawing/2014/chart" uri="{C3380CC4-5D6E-409C-BE32-E72D297353CC}">
              <c16:uniqueId val="{00000003-8444-C648-82DD-441F17D50B7F}"/>
            </c:ext>
          </c:extLst>
        </c:ser>
        <c:dLbls>
          <c:showLegendKey val="0"/>
          <c:showVal val="0"/>
          <c:showCatName val="0"/>
          <c:showSerName val="0"/>
          <c:showPercent val="0"/>
          <c:showBubbleSize val="0"/>
        </c:dLbls>
        <c:smooth val="0"/>
        <c:axId val="590147216"/>
        <c:axId val="590207552"/>
      </c:lineChart>
      <c:catAx>
        <c:axId val="5901472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207552"/>
        <c:crosses val="autoZero"/>
        <c:auto val="1"/>
        <c:lblAlgn val="ctr"/>
        <c:lblOffset val="100"/>
        <c:noMultiLvlLbl val="0"/>
      </c:catAx>
      <c:valAx>
        <c:axId val="59020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PL"/>
          </a:p>
        </c:txPr>
        <c:crossAx val="590147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9DEA68-7253-524B-B7ED-D84A80ED135C}" type="datetimeFigureOut">
              <a:rPr lang="pl-PL" smtClean="0"/>
              <a:t>27.07.2020</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D819C5-210B-4442-9E66-7227A66DCDDF}" type="slidenum">
              <a:rPr lang="pl-PL" smtClean="0"/>
              <a:t>‹#›</a:t>
            </a:fld>
            <a:endParaRPr lang="pl-PL"/>
          </a:p>
        </p:txBody>
      </p:sp>
    </p:spTree>
    <p:extLst>
      <p:ext uri="{BB962C8B-B14F-4D97-AF65-F5344CB8AC3E}">
        <p14:creationId xmlns:p14="http://schemas.microsoft.com/office/powerpoint/2010/main" val="938493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29C27-A09B-3E44-9DB8-8913E8D55002}" type="datetimeFigureOut">
              <a:rPr lang="pl-PL" smtClean="0"/>
              <a:t>27.07.2020</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93B1A-C82D-994E-B408-6CCFE3DECAF3}" type="slidenum">
              <a:rPr lang="pl-PL" smtClean="0"/>
              <a:t>‹#›</a:t>
            </a:fld>
            <a:endParaRPr lang="pl-PL"/>
          </a:p>
        </p:txBody>
      </p:sp>
    </p:spTree>
    <p:extLst>
      <p:ext uri="{BB962C8B-B14F-4D97-AF65-F5344CB8AC3E}">
        <p14:creationId xmlns:p14="http://schemas.microsoft.com/office/powerpoint/2010/main" val="13173731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tx2"/>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44000" y="2687772"/>
            <a:ext cx="7541112" cy="1102519"/>
          </a:xfrm>
        </p:spPr>
        <p:txBody>
          <a:bodyPr lIns="0" tIns="0" rIns="0" bIns="0" anchor="b" anchorCtr="0">
            <a:normAutofit/>
          </a:bodyPr>
          <a:lstStyle>
            <a:lvl1pPr algn="l">
              <a:defRPr sz="3200" b="1">
                <a:solidFill>
                  <a:srgbClr val="FFFFFF"/>
                </a:solidFill>
                <a:latin typeface="Open Sans Regular"/>
                <a:cs typeface="Open Sans Regular"/>
              </a:defRPr>
            </a:lvl1pPr>
          </a:lstStyle>
          <a:p>
            <a:r>
              <a:rPr lang="pl-PL" dirty="0"/>
              <a:t>Kliknij, aby </a:t>
            </a:r>
            <a:r>
              <a:rPr lang="pl-PL" dirty="0" err="1"/>
              <a:t>edyt</a:t>
            </a:r>
            <a:r>
              <a:rPr lang="pl-PL" dirty="0"/>
              <a:t>. styl wz. tyt.</a:t>
            </a:r>
          </a:p>
        </p:txBody>
      </p:sp>
      <p:sp>
        <p:nvSpPr>
          <p:cNvPr id="3" name="Podtytuł 2"/>
          <p:cNvSpPr>
            <a:spLocks noGrp="1"/>
          </p:cNvSpPr>
          <p:nvPr>
            <p:ph type="subTitle" idx="1"/>
          </p:nvPr>
        </p:nvSpPr>
        <p:spPr>
          <a:xfrm>
            <a:off x="1044000" y="3892070"/>
            <a:ext cx="6400800" cy="588409"/>
          </a:xfrm>
        </p:spPr>
        <p:txBody>
          <a:bodyPr lIns="0" tIns="0" rIns="0" bIns="0">
            <a:normAutofit/>
          </a:bodyPr>
          <a:lstStyle>
            <a:lvl1pPr marL="0" indent="0" algn="l">
              <a:buNone/>
              <a:defRPr sz="2400">
                <a:solidFill>
                  <a:schemeClr val="bg1"/>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5" name="Symbol zastępczy stopki 4"/>
          <p:cNvSpPr>
            <a:spLocks noGrp="1"/>
          </p:cNvSpPr>
          <p:nvPr>
            <p:ph type="ftr" sz="quarter" idx="11"/>
          </p:nvPr>
        </p:nvSpPr>
        <p:spPr>
          <a:xfrm>
            <a:off x="1044000" y="4486735"/>
            <a:ext cx="2895600" cy="273844"/>
          </a:xfrm>
          <a:prstGeom prst="rect">
            <a:avLst/>
          </a:prstGeom>
        </p:spPr>
        <p:txBody>
          <a:bodyPr lIns="0" tIns="0" rIns="0" bIns="0"/>
          <a:lstStyle>
            <a:lvl1pPr algn="l">
              <a:defRPr sz="1100">
                <a:solidFill>
                  <a:schemeClr val="bg1"/>
                </a:solidFill>
                <a:latin typeface="Open Sans Light"/>
                <a:cs typeface="Open Sans Light"/>
              </a:defRPr>
            </a:lvl1pPr>
          </a:lstStyle>
          <a:p>
            <a:r>
              <a:rPr lang="pl-PL" dirty="0"/>
              <a:t>1 lutego 2019, Warszawa</a:t>
            </a:r>
          </a:p>
        </p:txBody>
      </p:sp>
      <p:pic>
        <p:nvPicPr>
          <p:cNvPr id="9" name="Obraz 8" descr="logoSGH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741" y="473241"/>
            <a:ext cx="900363" cy="900363"/>
          </a:xfrm>
          <a:prstGeom prst="rect">
            <a:avLst/>
          </a:prstGeom>
        </p:spPr>
      </p:pic>
    </p:spTree>
    <p:extLst>
      <p:ext uri="{BB962C8B-B14F-4D97-AF65-F5344CB8AC3E}">
        <p14:creationId xmlns:p14="http://schemas.microsoft.com/office/powerpoint/2010/main" val="218176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ajd tytułowy">
    <p:bg>
      <p:bgPr>
        <a:solidFill>
          <a:schemeClr val="bg1"/>
        </a:solidFill>
        <a:effectLst/>
      </p:bgPr>
    </p:bg>
    <p:spTree>
      <p:nvGrpSpPr>
        <p:cNvPr id="1" name=""/>
        <p:cNvGrpSpPr/>
        <p:nvPr/>
      </p:nvGrpSpPr>
      <p:grpSpPr>
        <a:xfrm>
          <a:off x="0" y="0"/>
          <a:ext cx="0" cy="0"/>
          <a:chOff x="0" y="0"/>
          <a:chExt cx="0" cy="0"/>
        </a:xfrm>
      </p:grpSpPr>
      <p:pic>
        <p:nvPicPr>
          <p:cNvPr id="7" name="Obraz 6" descr="foto-ogoln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6" name="Obraz 5" descr="SGH_piramida-ogoln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Symbol zastępczy stopki 4"/>
          <p:cNvSpPr>
            <a:spLocks noGrp="1"/>
          </p:cNvSpPr>
          <p:nvPr>
            <p:ph type="ftr" sz="quarter" idx="11"/>
          </p:nvPr>
        </p:nvSpPr>
        <p:spPr>
          <a:xfrm>
            <a:off x="1044000" y="4486735"/>
            <a:ext cx="2895600" cy="273844"/>
          </a:xfrm>
          <a:prstGeom prst="rect">
            <a:avLst/>
          </a:prstGeom>
        </p:spPr>
        <p:txBody>
          <a:bodyPr lIns="0" tIns="0" rIns="0" bIns="0"/>
          <a:lstStyle>
            <a:lvl1pPr algn="l">
              <a:defRPr sz="1100">
                <a:solidFill>
                  <a:schemeClr val="bg1"/>
                </a:solidFill>
                <a:latin typeface="Open Sans Light"/>
                <a:cs typeface="Open Sans Light"/>
              </a:defRPr>
            </a:lvl1pPr>
          </a:lstStyle>
          <a:p>
            <a:r>
              <a:rPr lang="pl-PL" dirty="0"/>
              <a:t>1 lutego 2019, Warszawa</a:t>
            </a:r>
          </a:p>
        </p:txBody>
      </p:sp>
      <p:pic>
        <p:nvPicPr>
          <p:cNvPr id="9" name="Obraz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741" y="473241"/>
            <a:ext cx="900363" cy="900363"/>
          </a:xfrm>
          <a:prstGeom prst="rect">
            <a:avLst/>
          </a:prstGeom>
        </p:spPr>
      </p:pic>
      <p:sp>
        <p:nvSpPr>
          <p:cNvPr id="10" name="Tytuł 1"/>
          <p:cNvSpPr>
            <a:spLocks noGrp="1"/>
          </p:cNvSpPr>
          <p:nvPr>
            <p:ph type="ctrTitle"/>
          </p:nvPr>
        </p:nvSpPr>
        <p:spPr>
          <a:xfrm>
            <a:off x="1044000" y="2687772"/>
            <a:ext cx="7541112" cy="1102519"/>
          </a:xfrm>
        </p:spPr>
        <p:txBody>
          <a:bodyPr lIns="0" tIns="0" rIns="0" bIns="0" anchor="b" anchorCtr="0">
            <a:normAutofit/>
          </a:bodyPr>
          <a:lstStyle>
            <a:lvl1pPr algn="l">
              <a:defRPr sz="3200" b="1">
                <a:solidFill>
                  <a:srgbClr val="FFFFFF"/>
                </a:solidFill>
                <a:latin typeface="Open Sans Regular"/>
                <a:cs typeface="Open Sans Regular"/>
              </a:defRPr>
            </a:lvl1pPr>
          </a:lstStyle>
          <a:p>
            <a:r>
              <a:rPr lang="pl-PL" dirty="0"/>
              <a:t>Kliknij, aby </a:t>
            </a:r>
            <a:r>
              <a:rPr lang="pl-PL" dirty="0" err="1"/>
              <a:t>edyt</a:t>
            </a:r>
            <a:r>
              <a:rPr lang="pl-PL" dirty="0"/>
              <a:t>. styl wz. tyt.</a:t>
            </a:r>
          </a:p>
        </p:txBody>
      </p:sp>
      <p:sp>
        <p:nvSpPr>
          <p:cNvPr id="11" name="Podtytuł 2"/>
          <p:cNvSpPr>
            <a:spLocks noGrp="1"/>
          </p:cNvSpPr>
          <p:nvPr>
            <p:ph type="subTitle" idx="1"/>
          </p:nvPr>
        </p:nvSpPr>
        <p:spPr>
          <a:xfrm>
            <a:off x="1044000" y="3892070"/>
            <a:ext cx="6400800" cy="588409"/>
          </a:xfrm>
        </p:spPr>
        <p:txBody>
          <a:bodyPr lIns="0" tIns="0" rIns="0" bIns="0">
            <a:normAutofit/>
          </a:bodyPr>
          <a:lstStyle>
            <a:lvl1pPr marL="0" indent="0" algn="l">
              <a:buNone/>
              <a:defRPr sz="2400">
                <a:solidFill>
                  <a:schemeClr val="bg1"/>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Tree>
    <p:extLst>
      <p:ext uri="{BB962C8B-B14F-4D97-AF65-F5344CB8AC3E}">
        <p14:creationId xmlns:p14="http://schemas.microsoft.com/office/powerpoint/2010/main" val="349318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lajd tytułowy">
    <p:bg>
      <p:bgPr>
        <a:solidFill>
          <a:schemeClr val="tx2"/>
        </a:solidFill>
        <a:effectLst/>
      </p:bgPr>
    </p:bg>
    <p:spTree>
      <p:nvGrpSpPr>
        <p:cNvPr id="1" name=""/>
        <p:cNvGrpSpPr/>
        <p:nvPr/>
      </p:nvGrpSpPr>
      <p:grpSpPr>
        <a:xfrm>
          <a:off x="0" y="0"/>
          <a:ext cx="0" cy="0"/>
          <a:chOff x="0" y="0"/>
          <a:chExt cx="0" cy="0"/>
        </a:xfrm>
      </p:grpSpPr>
      <p:sp>
        <p:nvSpPr>
          <p:cNvPr id="6" name="Tytuł 1"/>
          <p:cNvSpPr>
            <a:spLocks noGrp="1"/>
          </p:cNvSpPr>
          <p:nvPr>
            <p:ph type="ctrTitle"/>
          </p:nvPr>
        </p:nvSpPr>
        <p:spPr>
          <a:xfrm>
            <a:off x="1044000" y="3181996"/>
            <a:ext cx="7541112" cy="1102519"/>
          </a:xfrm>
        </p:spPr>
        <p:txBody>
          <a:bodyPr lIns="0" tIns="0" rIns="0" bIns="0" anchor="b" anchorCtr="0">
            <a:normAutofit/>
          </a:bodyPr>
          <a:lstStyle>
            <a:lvl1pPr algn="l">
              <a:defRPr sz="3200" b="1">
                <a:solidFill>
                  <a:srgbClr val="FFFFFF"/>
                </a:solidFill>
                <a:latin typeface="Open Sans Regular"/>
                <a:cs typeface="Open Sans Regular"/>
              </a:defRPr>
            </a:lvl1pPr>
          </a:lstStyle>
          <a:p>
            <a:r>
              <a:rPr lang="pl-PL" dirty="0"/>
              <a:t>Kliknij, aby </a:t>
            </a:r>
            <a:r>
              <a:rPr lang="pl-PL" dirty="0" err="1"/>
              <a:t>edyt</a:t>
            </a:r>
            <a:r>
              <a:rPr lang="pl-PL" dirty="0"/>
              <a:t>. styl wz. tyt.</a:t>
            </a:r>
          </a:p>
        </p:txBody>
      </p:sp>
    </p:spTree>
    <p:extLst>
      <p:ext uri="{BB962C8B-B14F-4D97-AF65-F5344CB8AC3E}">
        <p14:creationId xmlns:p14="http://schemas.microsoft.com/office/powerpoint/2010/main" val="108760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918000" y="1187302"/>
            <a:ext cx="3577800" cy="3145745"/>
          </a:xfrm>
        </p:spPr>
        <p:txBody>
          <a:bodyPr>
            <a:normAutofit/>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920624" y="1187302"/>
            <a:ext cx="3766176" cy="3145745"/>
          </a:xfrm>
        </p:spPr>
        <p:txBody>
          <a:bodyPr>
            <a:normAutofit/>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77005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917999" y="1187302"/>
            <a:ext cx="7773417" cy="3145745"/>
          </a:xfrm>
        </p:spPr>
        <p:txBody>
          <a:bodyPr>
            <a:normAutofit/>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107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7" name="Symbol zastępczy tekstu 6"/>
          <p:cNvSpPr>
            <a:spLocks noGrp="1"/>
          </p:cNvSpPr>
          <p:nvPr>
            <p:ph type="body" sz="quarter" idx="10" hasCustomPrompt="1"/>
          </p:nvPr>
        </p:nvSpPr>
        <p:spPr>
          <a:xfrm>
            <a:off x="917575" y="1238250"/>
            <a:ext cx="2273300" cy="300038"/>
          </a:xfrm>
        </p:spPr>
        <p:txBody>
          <a:bodyPr anchor="t" anchorCtr="0">
            <a:noAutofit/>
          </a:bodyPr>
          <a:lstStyle>
            <a:lvl1pPr marL="0" indent="0">
              <a:buNone/>
              <a:defRPr sz="1100">
                <a:solidFill>
                  <a:srgbClr val="00748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TYTUŁ ZDJĘCIA</a:t>
            </a:r>
          </a:p>
        </p:txBody>
      </p:sp>
      <p:sp>
        <p:nvSpPr>
          <p:cNvPr id="9" name="Symbol zastępczy obrazu 8"/>
          <p:cNvSpPr>
            <a:spLocks noGrp="1"/>
          </p:cNvSpPr>
          <p:nvPr>
            <p:ph type="pic" sz="quarter" idx="11"/>
          </p:nvPr>
        </p:nvSpPr>
        <p:spPr>
          <a:xfrm>
            <a:off x="917575" y="1538288"/>
            <a:ext cx="2273300" cy="2066925"/>
          </a:xfrm>
        </p:spPr>
        <p:txBody>
          <a:bodyPr/>
          <a:lstStyle/>
          <a:p>
            <a:endParaRPr lang="pl-PL"/>
          </a:p>
        </p:txBody>
      </p:sp>
      <p:sp>
        <p:nvSpPr>
          <p:cNvPr id="11" name="Symbol zastępczy zawartości 10"/>
          <p:cNvSpPr>
            <a:spLocks noGrp="1"/>
          </p:cNvSpPr>
          <p:nvPr>
            <p:ph sz="quarter" idx="12"/>
          </p:nvPr>
        </p:nvSpPr>
        <p:spPr>
          <a:xfrm>
            <a:off x="917575" y="3682872"/>
            <a:ext cx="2273300" cy="611188"/>
          </a:xfrm>
        </p:spPr>
        <p:txBody>
          <a:bodyPr>
            <a:no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pl-PL" dirty="0"/>
              <a:t>Kliknij, aby edytować style wzorca tekstu</a:t>
            </a:r>
          </a:p>
        </p:txBody>
      </p:sp>
      <p:sp>
        <p:nvSpPr>
          <p:cNvPr id="12" name="Symbol zastępczy tekstu 6"/>
          <p:cNvSpPr>
            <a:spLocks noGrp="1"/>
          </p:cNvSpPr>
          <p:nvPr>
            <p:ph type="body" sz="quarter" idx="13" hasCustomPrompt="1"/>
          </p:nvPr>
        </p:nvSpPr>
        <p:spPr>
          <a:xfrm>
            <a:off x="3661120" y="1238250"/>
            <a:ext cx="2273300" cy="300038"/>
          </a:xfrm>
        </p:spPr>
        <p:txBody>
          <a:bodyPr anchor="t" anchorCtr="0">
            <a:noAutofit/>
          </a:bodyPr>
          <a:lstStyle>
            <a:lvl1pPr marL="0" indent="0">
              <a:buNone/>
              <a:defRPr sz="1100">
                <a:solidFill>
                  <a:srgbClr val="00748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TYTUŁ ZDJĘCIA</a:t>
            </a:r>
          </a:p>
        </p:txBody>
      </p:sp>
      <p:sp>
        <p:nvSpPr>
          <p:cNvPr id="13" name="Symbol zastępczy obrazu 8"/>
          <p:cNvSpPr>
            <a:spLocks noGrp="1"/>
          </p:cNvSpPr>
          <p:nvPr>
            <p:ph type="pic" sz="quarter" idx="14"/>
          </p:nvPr>
        </p:nvSpPr>
        <p:spPr>
          <a:xfrm>
            <a:off x="3661120" y="1538288"/>
            <a:ext cx="2273300" cy="2066925"/>
          </a:xfrm>
        </p:spPr>
        <p:txBody>
          <a:bodyPr/>
          <a:lstStyle/>
          <a:p>
            <a:endParaRPr lang="pl-PL"/>
          </a:p>
        </p:txBody>
      </p:sp>
      <p:sp>
        <p:nvSpPr>
          <p:cNvPr id="14" name="Symbol zastępczy zawartości 10"/>
          <p:cNvSpPr>
            <a:spLocks noGrp="1"/>
          </p:cNvSpPr>
          <p:nvPr>
            <p:ph sz="quarter" idx="15"/>
          </p:nvPr>
        </p:nvSpPr>
        <p:spPr>
          <a:xfrm>
            <a:off x="3661120" y="3682872"/>
            <a:ext cx="2273300" cy="611188"/>
          </a:xfrm>
        </p:spPr>
        <p:txBody>
          <a:bodyPr>
            <a:no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pl-PL" dirty="0"/>
              <a:t>Kliknij, aby edytować style wzorca tekstu</a:t>
            </a:r>
          </a:p>
        </p:txBody>
      </p:sp>
      <p:sp>
        <p:nvSpPr>
          <p:cNvPr id="15" name="Symbol zastępczy tekstu 6"/>
          <p:cNvSpPr>
            <a:spLocks noGrp="1"/>
          </p:cNvSpPr>
          <p:nvPr>
            <p:ph type="body" sz="quarter" idx="16" hasCustomPrompt="1"/>
          </p:nvPr>
        </p:nvSpPr>
        <p:spPr>
          <a:xfrm>
            <a:off x="6404391" y="1238250"/>
            <a:ext cx="2273300" cy="300038"/>
          </a:xfrm>
        </p:spPr>
        <p:txBody>
          <a:bodyPr anchor="t" anchorCtr="0">
            <a:noAutofit/>
          </a:bodyPr>
          <a:lstStyle>
            <a:lvl1pPr marL="0" indent="0">
              <a:buNone/>
              <a:defRPr sz="1100">
                <a:solidFill>
                  <a:srgbClr val="007481"/>
                </a:solidFill>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TYTUŁ ZDJĘCIA</a:t>
            </a:r>
          </a:p>
        </p:txBody>
      </p:sp>
      <p:sp>
        <p:nvSpPr>
          <p:cNvPr id="16" name="Symbol zastępczy obrazu 8"/>
          <p:cNvSpPr>
            <a:spLocks noGrp="1"/>
          </p:cNvSpPr>
          <p:nvPr>
            <p:ph type="pic" sz="quarter" idx="17"/>
          </p:nvPr>
        </p:nvSpPr>
        <p:spPr>
          <a:xfrm>
            <a:off x="6404391" y="1538288"/>
            <a:ext cx="2273300" cy="2066925"/>
          </a:xfrm>
        </p:spPr>
        <p:txBody>
          <a:bodyPr/>
          <a:lstStyle/>
          <a:p>
            <a:endParaRPr lang="pl-PL"/>
          </a:p>
        </p:txBody>
      </p:sp>
      <p:sp>
        <p:nvSpPr>
          <p:cNvPr id="17" name="Symbol zastępczy zawartości 10"/>
          <p:cNvSpPr>
            <a:spLocks noGrp="1"/>
          </p:cNvSpPr>
          <p:nvPr>
            <p:ph sz="quarter" idx="18"/>
          </p:nvPr>
        </p:nvSpPr>
        <p:spPr>
          <a:xfrm>
            <a:off x="6404391" y="3682872"/>
            <a:ext cx="2273300" cy="611188"/>
          </a:xfrm>
        </p:spPr>
        <p:txBody>
          <a:bodyPr>
            <a:no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pl-PL" dirty="0"/>
              <a:t>Kliknij, aby edytować style wzorca tekstu</a:t>
            </a:r>
          </a:p>
        </p:txBody>
      </p:sp>
    </p:spTree>
    <p:extLst>
      <p:ext uri="{BB962C8B-B14F-4D97-AF65-F5344CB8AC3E}">
        <p14:creationId xmlns:p14="http://schemas.microsoft.com/office/powerpoint/2010/main" val="2107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8" name="Symbol zastępczy obrazu 7"/>
          <p:cNvSpPr>
            <a:spLocks noGrp="1"/>
          </p:cNvSpPr>
          <p:nvPr>
            <p:ph type="pic" sz="quarter" idx="10"/>
          </p:nvPr>
        </p:nvSpPr>
        <p:spPr>
          <a:xfrm>
            <a:off x="0" y="1270000"/>
            <a:ext cx="4135438" cy="2840038"/>
          </a:xfrm>
        </p:spPr>
        <p:txBody>
          <a:bodyPr/>
          <a:lstStyle/>
          <a:p>
            <a:endParaRPr lang="pl-PL"/>
          </a:p>
        </p:txBody>
      </p:sp>
      <p:sp>
        <p:nvSpPr>
          <p:cNvPr id="10" name="Symbol zastępczy tekstu 9"/>
          <p:cNvSpPr>
            <a:spLocks noGrp="1"/>
          </p:cNvSpPr>
          <p:nvPr>
            <p:ph type="body" sz="quarter" idx="11"/>
          </p:nvPr>
        </p:nvSpPr>
        <p:spPr>
          <a:xfrm>
            <a:off x="4562475" y="1270000"/>
            <a:ext cx="4129088" cy="2840038"/>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05683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634A-7014-0E4C-8068-449212C01011}"/>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312CA73A-2B80-874A-B4AC-EB46279762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214948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918000" y="387895"/>
            <a:ext cx="7773417" cy="675334"/>
          </a:xfrm>
          <a:prstGeom prst="rect">
            <a:avLst/>
          </a:prstGeom>
        </p:spPr>
        <p:txBody>
          <a:bodyPr vert="horz" lIns="0" tIns="0" rIns="0" bIns="0" rtlCol="0" anchor="t" anchorCtr="0">
            <a:normAutofit/>
          </a:bodyPr>
          <a:lstStyle/>
          <a:p>
            <a:r>
              <a:rPr lang="pl-PL" dirty="0"/>
              <a:t>Kliknij, aby </a:t>
            </a:r>
            <a:r>
              <a:rPr lang="pl-PL" dirty="0" err="1"/>
              <a:t>edyt</a:t>
            </a:r>
            <a:r>
              <a:rPr lang="pl-PL" dirty="0"/>
              <a:t>. styl wz. tyt.</a:t>
            </a:r>
          </a:p>
        </p:txBody>
      </p:sp>
      <p:sp>
        <p:nvSpPr>
          <p:cNvPr id="3" name="Symbol zastępczy tekstu 2"/>
          <p:cNvSpPr>
            <a:spLocks noGrp="1"/>
          </p:cNvSpPr>
          <p:nvPr>
            <p:ph type="body" idx="1"/>
          </p:nvPr>
        </p:nvSpPr>
        <p:spPr>
          <a:xfrm>
            <a:off x="918000" y="1043751"/>
            <a:ext cx="7768800" cy="339447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PoleTekstowe 7"/>
          <p:cNvSpPr txBox="1"/>
          <p:nvPr userDrawn="1"/>
        </p:nvSpPr>
        <p:spPr>
          <a:xfrm>
            <a:off x="7896328" y="4586443"/>
            <a:ext cx="795089" cy="123111"/>
          </a:xfrm>
          <a:prstGeom prst="rect">
            <a:avLst/>
          </a:prstGeom>
          <a:noFill/>
        </p:spPr>
        <p:txBody>
          <a:bodyPr wrap="none" lIns="0" tIns="0" rIns="0" bIns="0" rtlCol="0">
            <a:spAutoFit/>
          </a:bodyPr>
          <a:lstStyle/>
          <a:p>
            <a:r>
              <a:rPr lang="pl-PL" sz="800" dirty="0" err="1">
                <a:solidFill>
                  <a:srgbClr val="007481"/>
                </a:solidFill>
                <a:latin typeface="Open Sans Regular"/>
                <a:cs typeface="Open Sans Regular"/>
              </a:rPr>
              <a:t>www.sgh.waw.pl</a:t>
            </a:r>
            <a:endParaRPr lang="pl-PL" sz="800" dirty="0">
              <a:solidFill>
                <a:srgbClr val="007481"/>
              </a:solidFill>
              <a:latin typeface="Open Sans Regular"/>
              <a:cs typeface="Open Sans Regular"/>
            </a:endParaRPr>
          </a:p>
        </p:txBody>
      </p:sp>
      <p:pic>
        <p:nvPicPr>
          <p:cNvPr id="9" name="Obraz 8" descr="SGH_male-logo.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98763" y="4601068"/>
            <a:ext cx="395520" cy="161240"/>
          </a:xfrm>
          <a:prstGeom prst="rect">
            <a:avLst/>
          </a:prstGeom>
        </p:spPr>
      </p:pic>
    </p:spTree>
    <p:extLst>
      <p:ext uri="{BB962C8B-B14F-4D97-AF65-F5344CB8AC3E}">
        <p14:creationId xmlns:p14="http://schemas.microsoft.com/office/powerpoint/2010/main" val="28467154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62" r:id="rId5"/>
    <p:sldLayoutId id="2147483663" r:id="rId6"/>
    <p:sldLayoutId id="2147483654" r:id="rId7"/>
    <p:sldLayoutId id="2147483664" r:id="rId8"/>
  </p:sldLayoutIdLst>
  <p:hf sldNum="0" hdr="0" dt="0"/>
  <p:txStyles>
    <p:titleStyle>
      <a:lvl1pPr algn="l" defTabSz="457200" rtl="0" eaLnBrk="1" latinLnBrk="0" hangingPunct="1">
        <a:spcBef>
          <a:spcPct val="0"/>
        </a:spcBef>
        <a:buNone/>
        <a:defRPr sz="2800" b="1" kern="1200">
          <a:solidFill>
            <a:schemeClr val="tx2"/>
          </a:solidFill>
          <a:latin typeface="Open Sans Regular"/>
          <a:ea typeface="+mj-ea"/>
          <a:cs typeface="Open Sans Regular"/>
        </a:defRPr>
      </a:lvl1pPr>
    </p:titleStyle>
    <p:bodyStyle>
      <a:lvl1pPr marL="216000" indent="-216000" algn="l" defTabSz="457200" rtl="0" eaLnBrk="1" latinLnBrk="0" hangingPunct="1">
        <a:lnSpc>
          <a:spcPct val="112000"/>
        </a:lnSpc>
        <a:spcBef>
          <a:spcPts val="0"/>
        </a:spcBef>
        <a:buClr>
          <a:schemeClr val="tx2"/>
        </a:buClr>
        <a:buFont typeface="Arial"/>
        <a:buChar char="•"/>
        <a:defRPr sz="1700" kern="1200">
          <a:solidFill>
            <a:schemeClr val="tx1"/>
          </a:solidFill>
          <a:latin typeface="Open Sans Light"/>
          <a:ea typeface="+mn-ea"/>
          <a:cs typeface="Open Sans Light"/>
        </a:defRPr>
      </a:lvl1pPr>
      <a:lvl2pPr marL="742950" indent="-285750" algn="l" defTabSz="457200" rtl="0" eaLnBrk="1" latinLnBrk="0" hangingPunct="1">
        <a:lnSpc>
          <a:spcPct val="112000"/>
        </a:lnSpc>
        <a:spcBef>
          <a:spcPts val="0"/>
        </a:spcBef>
        <a:buFont typeface="Arial"/>
        <a:buChar char="–"/>
        <a:defRPr sz="1700" kern="1200">
          <a:solidFill>
            <a:schemeClr val="tx1"/>
          </a:solidFill>
          <a:latin typeface="Open Sans Light"/>
          <a:ea typeface="+mn-ea"/>
          <a:cs typeface="Open Sans Light"/>
        </a:defRPr>
      </a:lvl2pPr>
      <a:lvl3pPr marL="1143000" indent="-228600" algn="l" defTabSz="457200" rtl="0" eaLnBrk="1" latinLnBrk="0" hangingPunct="1">
        <a:lnSpc>
          <a:spcPct val="112000"/>
        </a:lnSpc>
        <a:spcBef>
          <a:spcPts val="0"/>
        </a:spcBef>
        <a:buFont typeface="Arial"/>
        <a:buChar char="•"/>
        <a:defRPr sz="1700" kern="1200">
          <a:solidFill>
            <a:schemeClr val="tx1"/>
          </a:solidFill>
          <a:latin typeface="Open Sans Light"/>
          <a:ea typeface="+mn-ea"/>
          <a:cs typeface="Open Sans Light"/>
        </a:defRPr>
      </a:lvl3pPr>
      <a:lvl4pPr marL="1600200" indent="-228600" algn="l" defTabSz="457200" rtl="0" eaLnBrk="1" latinLnBrk="0" hangingPunct="1">
        <a:lnSpc>
          <a:spcPct val="112000"/>
        </a:lnSpc>
        <a:spcBef>
          <a:spcPts val="0"/>
        </a:spcBef>
        <a:buFont typeface="Arial"/>
        <a:buChar char="–"/>
        <a:defRPr sz="1700" kern="1200">
          <a:solidFill>
            <a:schemeClr val="tx1"/>
          </a:solidFill>
          <a:latin typeface="Open Sans Light"/>
          <a:ea typeface="+mn-ea"/>
          <a:cs typeface="Open Sans Light"/>
        </a:defRPr>
      </a:lvl4pPr>
      <a:lvl5pPr marL="2057400" indent="-228600" algn="l" defTabSz="457200" rtl="0" eaLnBrk="1" latinLnBrk="0" hangingPunct="1">
        <a:lnSpc>
          <a:spcPct val="112000"/>
        </a:lnSpc>
        <a:spcBef>
          <a:spcPts val="0"/>
        </a:spcBef>
        <a:buFont typeface="Arial"/>
        <a:buChar char="»"/>
        <a:defRPr sz="17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999" y="1604849"/>
            <a:ext cx="7541112" cy="1102519"/>
          </a:xfrm>
        </p:spPr>
        <p:txBody>
          <a:bodyPr>
            <a:normAutofit fontScale="90000"/>
          </a:bodyPr>
          <a:lstStyle/>
          <a:p>
            <a:r>
              <a:rPr lang="pl-PL" dirty="0" err="1"/>
              <a:t>Evolution</a:t>
            </a:r>
            <a:r>
              <a:rPr lang="pl-PL" dirty="0"/>
              <a:t> of the </a:t>
            </a:r>
            <a:r>
              <a:rPr lang="pl-PL" dirty="0" err="1"/>
              <a:t>generational</a:t>
            </a:r>
            <a:r>
              <a:rPr lang="pl-PL" dirty="0"/>
              <a:t> </a:t>
            </a:r>
            <a:r>
              <a:rPr lang="pl-PL" dirty="0" err="1"/>
              <a:t>distribution</a:t>
            </a:r>
            <a:r>
              <a:rPr lang="pl-PL" dirty="0"/>
              <a:t> of </a:t>
            </a:r>
            <a:r>
              <a:rPr lang="pl-PL" dirty="0" err="1"/>
              <a:t>income</a:t>
            </a:r>
            <a:r>
              <a:rPr lang="pl-PL" dirty="0"/>
              <a:t>, </a:t>
            </a:r>
            <a:r>
              <a:rPr lang="pl-PL" dirty="0" err="1"/>
              <a:t>consumption</a:t>
            </a:r>
            <a:r>
              <a:rPr lang="pl-PL" dirty="0"/>
              <a:t>, and the </a:t>
            </a:r>
            <a:r>
              <a:rPr lang="pl-PL" dirty="0" err="1"/>
              <a:t>lifecycle</a:t>
            </a:r>
            <a:r>
              <a:rPr lang="pl-PL" dirty="0"/>
              <a:t> </a:t>
            </a:r>
            <a:r>
              <a:rPr lang="pl-PL" dirty="0" err="1"/>
              <a:t>deficit</a:t>
            </a:r>
            <a:r>
              <a:rPr lang="pl-PL" dirty="0"/>
              <a:t> in Poland </a:t>
            </a:r>
            <a:r>
              <a:rPr lang="pl-PL" dirty="0" err="1"/>
              <a:t>between</a:t>
            </a:r>
            <a:r>
              <a:rPr lang="pl-PL" dirty="0"/>
              <a:t> 2004 and 2016</a:t>
            </a:r>
            <a:endParaRPr lang="pl-PL" dirty="0">
              <a:effectLst/>
            </a:endParaRPr>
          </a:p>
        </p:txBody>
      </p:sp>
      <p:sp>
        <p:nvSpPr>
          <p:cNvPr id="3" name="Podtytuł 2"/>
          <p:cNvSpPr>
            <a:spLocks noGrp="1"/>
          </p:cNvSpPr>
          <p:nvPr>
            <p:ph type="subTitle" idx="1"/>
          </p:nvPr>
        </p:nvSpPr>
        <p:spPr>
          <a:xfrm>
            <a:off x="1043999" y="3208489"/>
            <a:ext cx="6400800" cy="588409"/>
          </a:xfrm>
        </p:spPr>
        <p:txBody>
          <a:bodyPr>
            <a:normAutofit fontScale="92500" lnSpcReduction="20000"/>
          </a:bodyPr>
          <a:lstStyle/>
          <a:p>
            <a:r>
              <a:rPr lang="pt-BR" sz="1400" dirty="0"/>
              <a:t>Agnieszka Chłoń-Domińczak, </a:t>
            </a:r>
            <a:r>
              <a:rPr lang="pt-BR" sz="1400" dirty="0" err="1"/>
              <a:t>Wojciech</a:t>
            </a:r>
            <a:r>
              <a:rPr lang="pt-BR" sz="1400" dirty="0"/>
              <a:t> </a:t>
            </a:r>
            <a:r>
              <a:rPr lang="pt-BR" sz="1400" dirty="0" err="1"/>
              <a:t>Łątkowski</a:t>
            </a:r>
            <a:endParaRPr lang="pt-BR" sz="1400" dirty="0"/>
          </a:p>
          <a:p>
            <a:r>
              <a:rPr lang="pt-BR" sz="1400" dirty="0"/>
              <a:t>SGH </a:t>
            </a:r>
            <a:r>
              <a:rPr lang="pt-BR" sz="1400" dirty="0" err="1"/>
              <a:t>Warsaw</a:t>
            </a:r>
            <a:r>
              <a:rPr lang="pt-BR" sz="1400" dirty="0"/>
              <a:t> </a:t>
            </a:r>
            <a:r>
              <a:rPr lang="pt-BR" sz="1400" dirty="0" err="1"/>
              <a:t>School</a:t>
            </a:r>
            <a:r>
              <a:rPr lang="pt-BR" sz="1400" dirty="0"/>
              <a:t> </a:t>
            </a:r>
            <a:r>
              <a:rPr lang="pt-BR" sz="1400" dirty="0" err="1"/>
              <a:t>of</a:t>
            </a:r>
            <a:r>
              <a:rPr lang="pt-BR" sz="1400" dirty="0"/>
              <a:t> </a:t>
            </a:r>
            <a:r>
              <a:rPr lang="pt-BR" sz="1400" dirty="0" err="1"/>
              <a:t>Economics</a:t>
            </a:r>
            <a:br>
              <a:rPr lang="pt-BR" sz="1400" dirty="0"/>
            </a:br>
            <a:endParaRPr lang="pl-PL" sz="1400" dirty="0"/>
          </a:p>
        </p:txBody>
      </p:sp>
      <p:sp>
        <p:nvSpPr>
          <p:cNvPr id="4" name="Symbol zastępczy stopki 3"/>
          <p:cNvSpPr>
            <a:spLocks noGrp="1"/>
          </p:cNvSpPr>
          <p:nvPr>
            <p:ph type="ftr" sz="quarter" idx="11"/>
          </p:nvPr>
        </p:nvSpPr>
        <p:spPr>
          <a:xfrm>
            <a:off x="1043999" y="4362447"/>
            <a:ext cx="6626307" cy="273844"/>
          </a:xfrm>
        </p:spPr>
        <p:txBody>
          <a:bodyPr/>
          <a:lstStyle/>
          <a:p>
            <a:r>
              <a:rPr lang="en-GB" sz="1600" dirty="0"/>
              <a:t>Global Meeting on Population and the Generational Economy</a:t>
            </a:r>
          </a:p>
          <a:p>
            <a:r>
              <a:rPr lang="en-GB" sz="1600" dirty="0"/>
              <a:t>August 4, 2020</a:t>
            </a:r>
          </a:p>
          <a:p>
            <a:endParaRPr lang="pl-PL" sz="1800" dirty="0"/>
          </a:p>
        </p:txBody>
      </p:sp>
      <p:pic>
        <p:nvPicPr>
          <p:cNvPr id="6" name="Picture 5">
            <a:extLst>
              <a:ext uri="{FF2B5EF4-FFF2-40B4-BE49-F238E27FC236}">
                <a16:creationId xmlns:a16="http://schemas.microsoft.com/office/drawing/2014/main" id="{A6950623-574A-6F4C-8E80-DCBCCC4FFEF3}"/>
              </a:ext>
            </a:extLst>
          </p:cNvPr>
          <p:cNvPicPr>
            <a:picLocks noChangeAspect="1"/>
          </p:cNvPicPr>
          <p:nvPr/>
        </p:nvPicPr>
        <p:blipFill>
          <a:blip r:embed="rId2"/>
          <a:stretch>
            <a:fillRect/>
          </a:stretch>
        </p:blipFill>
        <p:spPr>
          <a:xfrm>
            <a:off x="6954982" y="4038597"/>
            <a:ext cx="1828800" cy="647700"/>
          </a:xfrm>
          <a:prstGeom prst="rect">
            <a:avLst/>
          </a:prstGeom>
        </p:spPr>
      </p:pic>
    </p:spTree>
    <p:extLst>
      <p:ext uri="{BB962C8B-B14F-4D97-AF65-F5344CB8AC3E}">
        <p14:creationId xmlns:p14="http://schemas.microsoft.com/office/powerpoint/2010/main" val="72607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E4F224-D4A9-5E48-A5CD-B0CA18CC8D7E}"/>
              </a:ext>
            </a:extLst>
          </p:cNvPr>
          <p:cNvSpPr>
            <a:spLocks noGrp="1"/>
          </p:cNvSpPr>
          <p:nvPr>
            <p:ph type="title"/>
          </p:nvPr>
        </p:nvSpPr>
        <p:spPr/>
        <p:txBody>
          <a:bodyPr/>
          <a:lstStyle/>
          <a:p>
            <a:r>
              <a:rPr lang="pl-PL" dirty="0" err="1"/>
              <a:t>Consumption</a:t>
            </a:r>
            <a:r>
              <a:rPr lang="pl-PL" dirty="0"/>
              <a:t> (</a:t>
            </a:r>
            <a:r>
              <a:rPr lang="pl-PL" dirty="0" err="1"/>
              <a:t>normalised</a:t>
            </a:r>
            <a:r>
              <a:rPr lang="pl-PL" dirty="0"/>
              <a:t>) </a:t>
            </a:r>
          </a:p>
        </p:txBody>
      </p:sp>
      <p:graphicFrame>
        <p:nvGraphicFramePr>
          <p:cNvPr id="8" name="Content Placeholder 7">
            <a:extLst>
              <a:ext uri="{FF2B5EF4-FFF2-40B4-BE49-F238E27FC236}">
                <a16:creationId xmlns:a16="http://schemas.microsoft.com/office/drawing/2014/main" id="{18BD03C7-48BD-8A47-86E1-5CFDB5289F7C}"/>
              </a:ext>
            </a:extLst>
          </p:cNvPr>
          <p:cNvGraphicFramePr>
            <a:graphicFrameLocks noGrp="1"/>
          </p:cNvGraphicFramePr>
          <p:nvPr>
            <p:ph sz="half" idx="1"/>
            <p:extLst>
              <p:ext uri="{D42A27DB-BD31-4B8C-83A1-F6EECF244321}">
                <p14:modId xmlns:p14="http://schemas.microsoft.com/office/powerpoint/2010/main" val="1456143402"/>
              </p:ext>
            </p:extLst>
          </p:nvPr>
        </p:nvGraphicFramePr>
        <p:xfrm>
          <a:off x="917575" y="1187450"/>
          <a:ext cx="3578225" cy="3144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075C1F3B-E6D6-6F41-B6BA-3D32F5979DC3}"/>
              </a:ext>
            </a:extLst>
          </p:cNvPr>
          <p:cNvGraphicFramePr>
            <a:graphicFrameLocks noGrp="1"/>
          </p:cNvGraphicFramePr>
          <p:nvPr>
            <p:ph sz="half" idx="2"/>
            <p:extLst>
              <p:ext uri="{D42A27DB-BD31-4B8C-83A1-F6EECF244321}">
                <p14:modId xmlns:p14="http://schemas.microsoft.com/office/powerpoint/2010/main" val="263242774"/>
              </p:ext>
            </p:extLst>
          </p:nvPr>
        </p:nvGraphicFramePr>
        <p:xfrm>
          <a:off x="4921250" y="1187450"/>
          <a:ext cx="3765550" cy="31448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FC889D2-C739-7841-9583-67EA25141F68}"/>
              </a:ext>
            </a:extLst>
          </p:cNvPr>
          <p:cNvSpPr txBox="1"/>
          <p:nvPr/>
        </p:nvSpPr>
        <p:spPr>
          <a:xfrm>
            <a:off x="3541696" y="4755605"/>
            <a:ext cx="5246703" cy="276999"/>
          </a:xfrm>
          <a:prstGeom prst="rect">
            <a:avLst/>
          </a:prstGeom>
          <a:noFill/>
        </p:spPr>
        <p:txBody>
          <a:bodyPr wrap="square" rtlCol="0">
            <a:spAutoFit/>
          </a:bodyPr>
          <a:lstStyle/>
          <a:p>
            <a:pPr algn="r"/>
            <a:r>
              <a:rPr lang="pl-PL" sz="1200" i="1" dirty="0"/>
              <a:t>Source: </a:t>
            </a:r>
            <a:r>
              <a:rPr lang="pl-PL" sz="1200" i="1" dirty="0" err="1"/>
              <a:t>Own</a:t>
            </a:r>
            <a:r>
              <a:rPr lang="pl-PL" sz="1200" i="1" dirty="0"/>
              <a:t> </a:t>
            </a:r>
            <a:r>
              <a:rPr lang="pl-PL" sz="1200" i="1" dirty="0" err="1"/>
              <a:t>calculations</a:t>
            </a:r>
            <a:endParaRPr lang="pl-PL" sz="1200" i="1" dirty="0"/>
          </a:p>
        </p:txBody>
      </p:sp>
    </p:spTree>
    <p:extLst>
      <p:ext uri="{BB962C8B-B14F-4D97-AF65-F5344CB8AC3E}">
        <p14:creationId xmlns:p14="http://schemas.microsoft.com/office/powerpoint/2010/main" val="366504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FF9CC9-BB11-7843-A5A6-196BC9C48A59}"/>
              </a:ext>
            </a:extLst>
          </p:cNvPr>
          <p:cNvSpPr>
            <a:spLocks noGrp="1"/>
          </p:cNvSpPr>
          <p:nvPr>
            <p:ph type="title"/>
          </p:nvPr>
        </p:nvSpPr>
        <p:spPr/>
        <p:txBody>
          <a:bodyPr>
            <a:normAutofit fontScale="90000"/>
          </a:bodyPr>
          <a:lstStyle/>
          <a:p>
            <a:r>
              <a:rPr lang="en-GB" dirty="0"/>
              <a:t>Normalised per capita consumption by broad age groups Poland vs. selected EU countries</a:t>
            </a:r>
            <a:r>
              <a:rPr lang="en-PL" dirty="0"/>
              <a:t> </a:t>
            </a:r>
            <a:endParaRPr lang="en-GB" dirty="0"/>
          </a:p>
        </p:txBody>
      </p:sp>
      <p:graphicFrame>
        <p:nvGraphicFramePr>
          <p:cNvPr id="8" name="Object 7">
            <a:extLst>
              <a:ext uri="{FF2B5EF4-FFF2-40B4-BE49-F238E27FC236}">
                <a16:creationId xmlns:a16="http://schemas.microsoft.com/office/drawing/2014/main" id="{A673A2D7-1465-2A47-9652-B72F33E360AD}"/>
              </a:ext>
            </a:extLst>
          </p:cNvPr>
          <p:cNvGraphicFramePr>
            <a:graphicFrameLocks noChangeAspect="1"/>
          </p:cNvGraphicFramePr>
          <p:nvPr>
            <p:extLst>
              <p:ext uri="{D42A27DB-BD31-4B8C-83A1-F6EECF244321}">
                <p14:modId xmlns:p14="http://schemas.microsoft.com/office/powerpoint/2010/main" val="1730504677"/>
              </p:ext>
            </p:extLst>
          </p:nvPr>
        </p:nvGraphicFramePr>
        <p:xfrm>
          <a:off x="917999" y="1652025"/>
          <a:ext cx="7917767" cy="2216298"/>
        </p:xfrm>
        <a:graphic>
          <a:graphicData uri="http://schemas.openxmlformats.org/presentationml/2006/ole">
            <mc:AlternateContent xmlns:mc="http://schemas.openxmlformats.org/markup-compatibility/2006">
              <mc:Choice xmlns:v="urn:schemas-microsoft-com:vml" Requires="v">
                <p:oleObj spid="_x0000_s28674" name="Document" r:id="rId3" imgW="5943600" imgH="1663700" progId="Word.Document.12">
                  <p:embed/>
                </p:oleObj>
              </mc:Choice>
              <mc:Fallback>
                <p:oleObj name="Document" r:id="rId3" imgW="5943600" imgH="1663700" progId="Word.Document.12">
                  <p:embed/>
                  <p:pic>
                    <p:nvPicPr>
                      <p:cNvPr id="0" name=""/>
                      <p:cNvPicPr/>
                      <p:nvPr/>
                    </p:nvPicPr>
                    <p:blipFill>
                      <a:blip r:embed="rId4"/>
                      <a:stretch>
                        <a:fillRect/>
                      </a:stretch>
                    </p:blipFill>
                    <p:spPr>
                      <a:xfrm>
                        <a:off x="917999" y="1652025"/>
                        <a:ext cx="7917767" cy="2216298"/>
                      </a:xfrm>
                      <a:prstGeom prst="rect">
                        <a:avLst/>
                      </a:prstGeom>
                    </p:spPr>
                  </p:pic>
                </p:oleObj>
              </mc:Fallback>
            </mc:AlternateContent>
          </a:graphicData>
        </a:graphic>
      </p:graphicFrame>
    </p:spTree>
    <p:extLst>
      <p:ext uri="{BB962C8B-B14F-4D97-AF65-F5344CB8AC3E}">
        <p14:creationId xmlns:p14="http://schemas.microsoft.com/office/powerpoint/2010/main" val="398361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9FD2-389F-734F-BA68-323978D304CD}"/>
              </a:ext>
            </a:extLst>
          </p:cNvPr>
          <p:cNvSpPr>
            <a:spLocks noGrp="1"/>
          </p:cNvSpPr>
          <p:nvPr>
            <p:ph type="title"/>
          </p:nvPr>
        </p:nvSpPr>
        <p:spPr/>
        <p:txBody>
          <a:bodyPr/>
          <a:lstStyle/>
          <a:p>
            <a:r>
              <a:rPr lang="pl-PL" dirty="0"/>
              <a:t>Public </a:t>
            </a:r>
            <a:r>
              <a:rPr lang="pl-PL" dirty="0" err="1"/>
              <a:t>consumption</a:t>
            </a:r>
            <a:r>
              <a:rPr lang="pl-PL" dirty="0"/>
              <a:t> (</a:t>
            </a:r>
            <a:r>
              <a:rPr lang="pl-PL" dirty="0" err="1"/>
              <a:t>normalised</a:t>
            </a:r>
            <a:r>
              <a:rPr lang="pl-PL" dirty="0"/>
              <a:t>) </a:t>
            </a:r>
          </a:p>
        </p:txBody>
      </p:sp>
      <p:sp>
        <p:nvSpPr>
          <p:cNvPr id="7" name="TextBox 6">
            <a:extLst>
              <a:ext uri="{FF2B5EF4-FFF2-40B4-BE49-F238E27FC236}">
                <a16:creationId xmlns:a16="http://schemas.microsoft.com/office/drawing/2014/main" id="{E0B6D934-10B7-A141-9E02-27D122FD14DD}"/>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Chłoń-Domińczak and Łątkowski (2019)</a:t>
            </a:r>
          </a:p>
        </p:txBody>
      </p:sp>
      <p:graphicFrame>
        <p:nvGraphicFramePr>
          <p:cNvPr id="10" name="Content Placeholder 9">
            <a:extLst>
              <a:ext uri="{FF2B5EF4-FFF2-40B4-BE49-F238E27FC236}">
                <a16:creationId xmlns:a16="http://schemas.microsoft.com/office/drawing/2014/main" id="{2C5702A0-6D87-7144-B5C4-1B1AA41707D6}"/>
              </a:ext>
            </a:extLst>
          </p:cNvPr>
          <p:cNvGraphicFramePr>
            <a:graphicFrameLocks noGrp="1"/>
          </p:cNvGraphicFramePr>
          <p:nvPr>
            <p:ph sz="half" idx="1"/>
            <p:extLst>
              <p:ext uri="{D42A27DB-BD31-4B8C-83A1-F6EECF244321}">
                <p14:modId xmlns:p14="http://schemas.microsoft.com/office/powerpoint/2010/main" val="2591467488"/>
              </p:ext>
            </p:extLst>
          </p:nvPr>
        </p:nvGraphicFramePr>
        <p:xfrm>
          <a:off x="4842596" y="1063229"/>
          <a:ext cx="3578225" cy="3144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D2AF0554-B39F-E541-A20C-1B9A510FACB4}"/>
              </a:ext>
            </a:extLst>
          </p:cNvPr>
          <p:cNvGraphicFramePr>
            <a:graphicFrameLocks noGrp="1"/>
          </p:cNvGraphicFramePr>
          <p:nvPr>
            <p:ph sz="half" idx="2"/>
            <p:extLst>
              <p:ext uri="{D42A27DB-BD31-4B8C-83A1-F6EECF244321}">
                <p14:modId xmlns:p14="http://schemas.microsoft.com/office/powerpoint/2010/main" val="874652376"/>
              </p:ext>
            </p:extLst>
          </p:nvPr>
        </p:nvGraphicFramePr>
        <p:xfrm>
          <a:off x="806450" y="999331"/>
          <a:ext cx="3765550" cy="3144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76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9FD2-389F-734F-BA68-323978D304CD}"/>
              </a:ext>
            </a:extLst>
          </p:cNvPr>
          <p:cNvSpPr>
            <a:spLocks noGrp="1"/>
          </p:cNvSpPr>
          <p:nvPr>
            <p:ph type="title"/>
          </p:nvPr>
        </p:nvSpPr>
        <p:spPr/>
        <p:txBody>
          <a:bodyPr/>
          <a:lstStyle/>
          <a:p>
            <a:r>
              <a:rPr lang="pl-PL" dirty="0"/>
              <a:t>Public </a:t>
            </a:r>
            <a:r>
              <a:rPr lang="pl-PL" dirty="0" err="1"/>
              <a:t>consumption</a:t>
            </a:r>
            <a:r>
              <a:rPr lang="pl-PL" dirty="0"/>
              <a:t> </a:t>
            </a:r>
            <a:r>
              <a:rPr lang="pl-PL" dirty="0" err="1"/>
              <a:t>health</a:t>
            </a:r>
            <a:r>
              <a:rPr lang="pl-PL" dirty="0"/>
              <a:t> (</a:t>
            </a:r>
            <a:r>
              <a:rPr lang="pl-PL" dirty="0" err="1"/>
              <a:t>normalised</a:t>
            </a:r>
            <a:r>
              <a:rPr lang="pl-PL" dirty="0"/>
              <a:t>) </a:t>
            </a:r>
          </a:p>
        </p:txBody>
      </p:sp>
      <p:sp>
        <p:nvSpPr>
          <p:cNvPr id="7" name="TextBox 6">
            <a:extLst>
              <a:ext uri="{FF2B5EF4-FFF2-40B4-BE49-F238E27FC236}">
                <a16:creationId xmlns:a16="http://schemas.microsoft.com/office/drawing/2014/main" id="{E0B6D934-10B7-A141-9E02-27D122FD14DD}"/>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Chłoń-Domińczak and Łątkowski (2019)</a:t>
            </a:r>
          </a:p>
        </p:txBody>
      </p:sp>
      <p:graphicFrame>
        <p:nvGraphicFramePr>
          <p:cNvPr id="8" name="Content Placeholder 7">
            <a:extLst>
              <a:ext uri="{FF2B5EF4-FFF2-40B4-BE49-F238E27FC236}">
                <a16:creationId xmlns:a16="http://schemas.microsoft.com/office/drawing/2014/main" id="{A21E859E-A39F-9B47-9413-020274118FA0}"/>
              </a:ext>
            </a:extLst>
          </p:cNvPr>
          <p:cNvGraphicFramePr>
            <a:graphicFrameLocks noGrp="1"/>
          </p:cNvGraphicFramePr>
          <p:nvPr>
            <p:ph sz="half" idx="1"/>
            <p:extLst>
              <p:ext uri="{D42A27DB-BD31-4B8C-83A1-F6EECF244321}">
                <p14:modId xmlns:p14="http://schemas.microsoft.com/office/powerpoint/2010/main" val="3194067256"/>
              </p:ext>
            </p:extLst>
          </p:nvPr>
        </p:nvGraphicFramePr>
        <p:xfrm>
          <a:off x="917575" y="1187450"/>
          <a:ext cx="3578225" cy="3144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4338E81D-2324-0B49-8176-25C22C98C72A}"/>
              </a:ext>
            </a:extLst>
          </p:cNvPr>
          <p:cNvGraphicFramePr>
            <a:graphicFrameLocks noGrp="1"/>
          </p:cNvGraphicFramePr>
          <p:nvPr>
            <p:ph sz="half" idx="2"/>
            <p:extLst>
              <p:ext uri="{D42A27DB-BD31-4B8C-83A1-F6EECF244321}">
                <p14:modId xmlns:p14="http://schemas.microsoft.com/office/powerpoint/2010/main" val="1860811496"/>
              </p:ext>
            </p:extLst>
          </p:nvPr>
        </p:nvGraphicFramePr>
        <p:xfrm>
          <a:off x="4921250" y="1187450"/>
          <a:ext cx="3765550" cy="3144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33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1E6CA2-6852-FC48-8857-198707B18241}"/>
              </a:ext>
            </a:extLst>
          </p:cNvPr>
          <p:cNvSpPr>
            <a:spLocks noGrp="1"/>
          </p:cNvSpPr>
          <p:nvPr>
            <p:ph type="title"/>
          </p:nvPr>
        </p:nvSpPr>
        <p:spPr/>
        <p:txBody>
          <a:bodyPr>
            <a:normAutofit fontScale="90000"/>
          </a:bodyPr>
          <a:lstStyle/>
          <a:p>
            <a:r>
              <a:rPr lang="en-GB" dirty="0"/>
              <a:t>Normalised per capita public consumption by the broad age groups, Poland vs. selected EU countries</a:t>
            </a:r>
            <a:r>
              <a:rPr lang="en-PL" dirty="0"/>
              <a:t> </a:t>
            </a:r>
            <a:endParaRPr lang="en-GB" dirty="0"/>
          </a:p>
        </p:txBody>
      </p:sp>
      <p:graphicFrame>
        <p:nvGraphicFramePr>
          <p:cNvPr id="7" name="Object 6">
            <a:extLst>
              <a:ext uri="{FF2B5EF4-FFF2-40B4-BE49-F238E27FC236}">
                <a16:creationId xmlns:a16="http://schemas.microsoft.com/office/drawing/2014/main" id="{DC6FFCB8-61B8-7E46-BA73-CC7A38C184F4}"/>
              </a:ext>
            </a:extLst>
          </p:cNvPr>
          <p:cNvGraphicFramePr>
            <a:graphicFrameLocks noChangeAspect="1"/>
          </p:cNvGraphicFramePr>
          <p:nvPr>
            <p:extLst>
              <p:ext uri="{D42A27DB-BD31-4B8C-83A1-F6EECF244321}">
                <p14:modId xmlns:p14="http://schemas.microsoft.com/office/powerpoint/2010/main" val="63922649"/>
              </p:ext>
            </p:extLst>
          </p:nvPr>
        </p:nvGraphicFramePr>
        <p:xfrm>
          <a:off x="917999" y="1200149"/>
          <a:ext cx="7431673" cy="3430003"/>
        </p:xfrm>
        <a:graphic>
          <a:graphicData uri="http://schemas.openxmlformats.org/presentationml/2006/ole">
            <mc:AlternateContent xmlns:mc="http://schemas.openxmlformats.org/markup-compatibility/2006">
              <mc:Choice xmlns:v="urn:schemas-microsoft-com:vml" Requires="v">
                <p:oleObj spid="_x0000_s29698" name="Document" r:id="rId3" imgW="5943600" imgH="2743200" progId="Word.Document.12">
                  <p:embed/>
                </p:oleObj>
              </mc:Choice>
              <mc:Fallback>
                <p:oleObj name="Document" r:id="rId3" imgW="5943600" imgH="2743200" progId="Word.Document.12">
                  <p:embed/>
                  <p:pic>
                    <p:nvPicPr>
                      <p:cNvPr id="0" name=""/>
                      <p:cNvPicPr/>
                      <p:nvPr/>
                    </p:nvPicPr>
                    <p:blipFill>
                      <a:blip r:embed="rId4"/>
                      <a:stretch>
                        <a:fillRect/>
                      </a:stretch>
                    </p:blipFill>
                    <p:spPr>
                      <a:xfrm>
                        <a:off x="917999" y="1200149"/>
                        <a:ext cx="7431673" cy="3430003"/>
                      </a:xfrm>
                      <a:prstGeom prst="rect">
                        <a:avLst/>
                      </a:prstGeom>
                    </p:spPr>
                  </p:pic>
                </p:oleObj>
              </mc:Fallback>
            </mc:AlternateContent>
          </a:graphicData>
        </a:graphic>
      </p:graphicFrame>
    </p:spTree>
    <p:extLst>
      <p:ext uri="{BB962C8B-B14F-4D97-AF65-F5344CB8AC3E}">
        <p14:creationId xmlns:p14="http://schemas.microsoft.com/office/powerpoint/2010/main" val="168323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9FD2-389F-734F-BA68-323978D304CD}"/>
              </a:ext>
            </a:extLst>
          </p:cNvPr>
          <p:cNvSpPr>
            <a:spLocks noGrp="1"/>
          </p:cNvSpPr>
          <p:nvPr>
            <p:ph type="title"/>
          </p:nvPr>
        </p:nvSpPr>
        <p:spPr/>
        <p:txBody>
          <a:bodyPr/>
          <a:lstStyle/>
          <a:p>
            <a:r>
              <a:rPr lang="pl-PL" dirty="0"/>
              <a:t>Public </a:t>
            </a:r>
            <a:r>
              <a:rPr lang="pl-PL" dirty="0" err="1"/>
              <a:t>transfers</a:t>
            </a:r>
            <a:r>
              <a:rPr lang="pl-PL" dirty="0"/>
              <a:t> </a:t>
            </a:r>
            <a:r>
              <a:rPr lang="pl-PL" dirty="0" err="1"/>
              <a:t>inflows</a:t>
            </a:r>
            <a:r>
              <a:rPr lang="pl-PL" dirty="0"/>
              <a:t> (</a:t>
            </a:r>
            <a:r>
              <a:rPr lang="pl-PL" dirty="0" err="1"/>
              <a:t>normalised</a:t>
            </a:r>
            <a:r>
              <a:rPr lang="pl-PL" dirty="0"/>
              <a:t>) </a:t>
            </a:r>
          </a:p>
        </p:txBody>
      </p:sp>
      <p:graphicFrame>
        <p:nvGraphicFramePr>
          <p:cNvPr id="5" name="Content Placeholder 4">
            <a:extLst>
              <a:ext uri="{FF2B5EF4-FFF2-40B4-BE49-F238E27FC236}">
                <a16:creationId xmlns:a16="http://schemas.microsoft.com/office/drawing/2014/main" id="{E31B30CC-22FF-4349-8DA1-9439E15EB958}"/>
              </a:ext>
            </a:extLst>
          </p:cNvPr>
          <p:cNvGraphicFramePr>
            <a:graphicFrameLocks noGrp="1"/>
          </p:cNvGraphicFramePr>
          <p:nvPr>
            <p:ph sz="half" idx="1"/>
            <p:extLst>
              <p:ext uri="{D42A27DB-BD31-4B8C-83A1-F6EECF244321}">
                <p14:modId xmlns:p14="http://schemas.microsoft.com/office/powerpoint/2010/main" val="735493573"/>
              </p:ext>
            </p:extLst>
          </p:nvPr>
        </p:nvGraphicFramePr>
        <p:xfrm>
          <a:off x="917575" y="1187450"/>
          <a:ext cx="3578225" cy="3144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FC86021A-00E0-5B40-8F01-7FD1618365DC}"/>
              </a:ext>
            </a:extLst>
          </p:cNvPr>
          <p:cNvGraphicFramePr>
            <a:graphicFrameLocks noGrp="1"/>
          </p:cNvGraphicFramePr>
          <p:nvPr>
            <p:ph sz="half" idx="2"/>
            <p:extLst>
              <p:ext uri="{D42A27DB-BD31-4B8C-83A1-F6EECF244321}">
                <p14:modId xmlns:p14="http://schemas.microsoft.com/office/powerpoint/2010/main" val="3265197191"/>
              </p:ext>
            </p:extLst>
          </p:nvPr>
        </p:nvGraphicFramePr>
        <p:xfrm>
          <a:off x="4921250" y="1187450"/>
          <a:ext cx="3765550" cy="31448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0B6D934-10B7-A141-9E02-27D122FD14DD}"/>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Chłoń-Domińczak and Łątkowski (2019)</a:t>
            </a:r>
          </a:p>
        </p:txBody>
      </p:sp>
    </p:spTree>
    <p:extLst>
      <p:ext uri="{BB962C8B-B14F-4D97-AF65-F5344CB8AC3E}">
        <p14:creationId xmlns:p14="http://schemas.microsoft.com/office/powerpoint/2010/main" val="926937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E5D319-7A8A-E346-8001-629F712B284A}"/>
              </a:ext>
            </a:extLst>
          </p:cNvPr>
          <p:cNvSpPr>
            <a:spLocks noGrp="1"/>
          </p:cNvSpPr>
          <p:nvPr>
            <p:ph type="title"/>
          </p:nvPr>
        </p:nvSpPr>
        <p:spPr/>
        <p:txBody>
          <a:bodyPr>
            <a:normAutofit fontScale="90000"/>
          </a:bodyPr>
          <a:lstStyle/>
          <a:p>
            <a:r>
              <a:rPr lang="en-GB" dirty="0"/>
              <a:t>Normalised per capita labour income by the broad age groups, Poland vs. selected EU countries</a:t>
            </a:r>
            <a:r>
              <a:rPr lang="en-PL" dirty="0"/>
              <a:t> </a:t>
            </a:r>
            <a:endParaRPr lang="en-GB" dirty="0"/>
          </a:p>
        </p:txBody>
      </p:sp>
      <p:graphicFrame>
        <p:nvGraphicFramePr>
          <p:cNvPr id="7" name="Object 6">
            <a:extLst>
              <a:ext uri="{FF2B5EF4-FFF2-40B4-BE49-F238E27FC236}">
                <a16:creationId xmlns:a16="http://schemas.microsoft.com/office/drawing/2014/main" id="{5DB363CE-B6C9-5448-911A-FA3EFCFD41F4}"/>
              </a:ext>
            </a:extLst>
          </p:cNvPr>
          <p:cNvGraphicFramePr>
            <a:graphicFrameLocks noChangeAspect="1"/>
          </p:cNvGraphicFramePr>
          <p:nvPr>
            <p:extLst>
              <p:ext uri="{D42A27DB-BD31-4B8C-83A1-F6EECF244321}">
                <p14:modId xmlns:p14="http://schemas.microsoft.com/office/powerpoint/2010/main" val="3616921995"/>
              </p:ext>
            </p:extLst>
          </p:nvPr>
        </p:nvGraphicFramePr>
        <p:xfrm>
          <a:off x="917999" y="1850735"/>
          <a:ext cx="7807937" cy="2185555"/>
        </p:xfrm>
        <a:graphic>
          <a:graphicData uri="http://schemas.openxmlformats.org/presentationml/2006/ole">
            <mc:AlternateContent xmlns:mc="http://schemas.openxmlformats.org/markup-compatibility/2006">
              <mc:Choice xmlns:v="urn:schemas-microsoft-com:vml" Requires="v">
                <p:oleObj spid="_x0000_s30722" name="Document" r:id="rId3" imgW="5943600" imgH="1663700" progId="Word.Document.12">
                  <p:embed/>
                </p:oleObj>
              </mc:Choice>
              <mc:Fallback>
                <p:oleObj name="Document" r:id="rId3" imgW="5943600" imgH="1663700" progId="Word.Document.12">
                  <p:embed/>
                  <p:pic>
                    <p:nvPicPr>
                      <p:cNvPr id="0" name=""/>
                      <p:cNvPicPr/>
                      <p:nvPr/>
                    </p:nvPicPr>
                    <p:blipFill>
                      <a:blip r:embed="rId4"/>
                      <a:stretch>
                        <a:fillRect/>
                      </a:stretch>
                    </p:blipFill>
                    <p:spPr>
                      <a:xfrm>
                        <a:off x="917999" y="1850735"/>
                        <a:ext cx="7807937" cy="2185555"/>
                      </a:xfrm>
                      <a:prstGeom prst="rect">
                        <a:avLst/>
                      </a:prstGeom>
                    </p:spPr>
                  </p:pic>
                </p:oleObj>
              </mc:Fallback>
            </mc:AlternateContent>
          </a:graphicData>
        </a:graphic>
      </p:graphicFrame>
    </p:spTree>
    <p:extLst>
      <p:ext uri="{BB962C8B-B14F-4D97-AF65-F5344CB8AC3E}">
        <p14:creationId xmlns:p14="http://schemas.microsoft.com/office/powerpoint/2010/main" val="374862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1D4C-BFC6-5A4E-96DE-5C3C70D00858}"/>
              </a:ext>
            </a:extLst>
          </p:cNvPr>
          <p:cNvSpPr>
            <a:spLocks noGrp="1"/>
          </p:cNvSpPr>
          <p:nvPr>
            <p:ph type="title"/>
          </p:nvPr>
        </p:nvSpPr>
        <p:spPr/>
        <p:txBody>
          <a:bodyPr/>
          <a:lstStyle/>
          <a:p>
            <a:r>
              <a:rPr lang="pl-PL" dirty="0" err="1"/>
              <a:t>Labour</a:t>
            </a:r>
            <a:r>
              <a:rPr lang="pl-PL" dirty="0"/>
              <a:t> </a:t>
            </a:r>
            <a:r>
              <a:rPr lang="pl-PL" dirty="0" err="1"/>
              <a:t>income</a:t>
            </a:r>
            <a:r>
              <a:rPr lang="pl-PL" dirty="0"/>
              <a:t> (</a:t>
            </a:r>
            <a:r>
              <a:rPr lang="pl-PL" dirty="0" err="1"/>
              <a:t>normalised</a:t>
            </a:r>
            <a:r>
              <a:rPr lang="pl-PL" dirty="0"/>
              <a:t>) </a:t>
            </a:r>
          </a:p>
        </p:txBody>
      </p:sp>
      <p:graphicFrame>
        <p:nvGraphicFramePr>
          <p:cNvPr id="5" name="Content Placeholder 4">
            <a:extLst>
              <a:ext uri="{FF2B5EF4-FFF2-40B4-BE49-F238E27FC236}">
                <a16:creationId xmlns:a16="http://schemas.microsoft.com/office/drawing/2014/main" id="{98DFBBEC-9020-5E4A-95AA-1A73CA0A556E}"/>
              </a:ext>
            </a:extLst>
          </p:cNvPr>
          <p:cNvGraphicFramePr>
            <a:graphicFrameLocks noGrp="1"/>
          </p:cNvGraphicFramePr>
          <p:nvPr>
            <p:ph sz="half" idx="1"/>
            <p:extLst>
              <p:ext uri="{D42A27DB-BD31-4B8C-83A1-F6EECF244321}">
                <p14:modId xmlns:p14="http://schemas.microsoft.com/office/powerpoint/2010/main" val="25499698"/>
              </p:ext>
            </p:extLst>
          </p:nvPr>
        </p:nvGraphicFramePr>
        <p:xfrm>
          <a:off x="917575" y="1187450"/>
          <a:ext cx="3578225" cy="3144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50E374BC-73C3-F040-BC14-E98FCC56A608}"/>
              </a:ext>
            </a:extLst>
          </p:cNvPr>
          <p:cNvGraphicFramePr>
            <a:graphicFrameLocks noGrp="1"/>
          </p:cNvGraphicFramePr>
          <p:nvPr>
            <p:ph sz="half" idx="2"/>
            <p:extLst>
              <p:ext uri="{D42A27DB-BD31-4B8C-83A1-F6EECF244321}">
                <p14:modId xmlns:p14="http://schemas.microsoft.com/office/powerpoint/2010/main" val="2357668236"/>
              </p:ext>
            </p:extLst>
          </p:nvPr>
        </p:nvGraphicFramePr>
        <p:xfrm>
          <a:off x="4921250" y="1187450"/>
          <a:ext cx="3765550" cy="3144838"/>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ED6372D6-7057-4743-85A3-83C654083018}"/>
              </a:ext>
            </a:extLst>
          </p:cNvPr>
          <p:cNvSpPr/>
          <p:nvPr/>
        </p:nvSpPr>
        <p:spPr>
          <a:xfrm rot="-2280000" flipH="1">
            <a:off x="7341859" y="1633824"/>
            <a:ext cx="412276" cy="162782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8" name="Rectangle 5">
            <a:extLst>
              <a:ext uri="{FF2B5EF4-FFF2-40B4-BE49-F238E27FC236}">
                <a16:creationId xmlns:a16="http://schemas.microsoft.com/office/drawing/2014/main" id="{01D17615-9F37-7F49-8807-9ADFEAE604DD}"/>
              </a:ext>
            </a:extLst>
          </p:cNvPr>
          <p:cNvSpPr>
            <a:spLocks noChangeArrowheads="1"/>
          </p:cNvSpPr>
          <p:nvPr/>
        </p:nvSpPr>
        <p:spPr bwMode="auto">
          <a:xfrm>
            <a:off x="6215975" y="524428"/>
            <a:ext cx="2315183" cy="600911"/>
          </a:xfrm>
          <a:prstGeom prst="rect">
            <a:avLst/>
          </a:prstGeom>
          <a:solidFill>
            <a:schemeClr val="accent2">
              <a:lumMod val="40000"/>
              <a:lumOff val="60000"/>
            </a:schemeClr>
          </a:solidFill>
          <a:ln w="9525">
            <a:solidFill>
              <a:schemeClr val="tx1"/>
            </a:solidFill>
            <a:miter lim="800000"/>
            <a:headEnd/>
            <a:tailEnd/>
          </a:ln>
          <a:effectLst/>
        </p:spPr>
        <p:txBody>
          <a:bodyPr anchor="ctr"/>
          <a:lstStyle/>
          <a:p>
            <a:pPr algn="ctr"/>
            <a:r>
              <a:rPr lang="en-US" altLang="pl-PL" sz="1050" dirty="0"/>
              <a:t>Shift of the age profile due to higher effective retirement age and increased </a:t>
            </a:r>
            <a:r>
              <a:rPr lang="en-US" altLang="pl-PL" sz="1050" dirty="0" err="1"/>
              <a:t>labour</a:t>
            </a:r>
            <a:r>
              <a:rPr lang="en-US" altLang="pl-PL" sz="1050" dirty="0"/>
              <a:t> market participation</a:t>
            </a:r>
          </a:p>
        </p:txBody>
      </p:sp>
      <p:cxnSp>
        <p:nvCxnSpPr>
          <p:cNvPr id="10" name="Straight Arrow Connector 9">
            <a:extLst>
              <a:ext uri="{FF2B5EF4-FFF2-40B4-BE49-F238E27FC236}">
                <a16:creationId xmlns:a16="http://schemas.microsoft.com/office/drawing/2014/main" id="{AFF61994-BD77-4149-8361-5B8B3AA3407E}"/>
              </a:ext>
            </a:extLst>
          </p:cNvPr>
          <p:cNvCxnSpPr/>
          <p:nvPr/>
        </p:nvCxnSpPr>
        <p:spPr>
          <a:xfrm flipH="1">
            <a:off x="7743217" y="1125339"/>
            <a:ext cx="671209" cy="11801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20C88D67-1A43-F94A-8830-91A5DC145B85}"/>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Chłoń-Domińczak and Łątkowski (2019)</a:t>
            </a:r>
          </a:p>
        </p:txBody>
      </p:sp>
    </p:spTree>
    <p:extLst>
      <p:ext uri="{BB962C8B-B14F-4D97-AF65-F5344CB8AC3E}">
        <p14:creationId xmlns:p14="http://schemas.microsoft.com/office/powerpoint/2010/main" val="12410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AB52-7EA2-9E4C-B39C-320BB1E74D86}"/>
              </a:ext>
            </a:extLst>
          </p:cNvPr>
          <p:cNvSpPr>
            <a:spLocks noGrp="1"/>
          </p:cNvSpPr>
          <p:nvPr>
            <p:ph type="title"/>
          </p:nvPr>
        </p:nvSpPr>
        <p:spPr/>
        <p:txBody>
          <a:bodyPr>
            <a:normAutofit fontScale="90000"/>
          </a:bodyPr>
          <a:lstStyle/>
          <a:p>
            <a:r>
              <a:rPr lang="en-GB" dirty="0"/>
              <a:t>Normalised per capita labour income by the broad age groups, Poland vs. selected EU countries</a:t>
            </a:r>
            <a:r>
              <a:rPr lang="en-PL" dirty="0"/>
              <a:t> </a:t>
            </a:r>
            <a:endParaRPr lang="en-GB" dirty="0"/>
          </a:p>
        </p:txBody>
      </p:sp>
      <p:graphicFrame>
        <p:nvGraphicFramePr>
          <p:cNvPr id="4" name="Object 3">
            <a:extLst>
              <a:ext uri="{FF2B5EF4-FFF2-40B4-BE49-F238E27FC236}">
                <a16:creationId xmlns:a16="http://schemas.microsoft.com/office/drawing/2014/main" id="{D7874C4F-F561-4941-B460-57E379165834}"/>
              </a:ext>
            </a:extLst>
          </p:cNvPr>
          <p:cNvGraphicFramePr>
            <a:graphicFrameLocks noChangeAspect="1"/>
          </p:cNvGraphicFramePr>
          <p:nvPr>
            <p:extLst>
              <p:ext uri="{D42A27DB-BD31-4B8C-83A1-F6EECF244321}">
                <p14:modId xmlns:p14="http://schemas.microsoft.com/office/powerpoint/2010/main" val="2662304428"/>
              </p:ext>
            </p:extLst>
          </p:nvPr>
        </p:nvGraphicFramePr>
        <p:xfrm>
          <a:off x="918000" y="1898671"/>
          <a:ext cx="8027999" cy="1749692"/>
        </p:xfrm>
        <a:graphic>
          <a:graphicData uri="http://schemas.openxmlformats.org/presentationml/2006/ole">
            <mc:AlternateContent xmlns:mc="http://schemas.openxmlformats.org/markup-compatibility/2006">
              <mc:Choice xmlns:v="urn:schemas-microsoft-com:vml" Requires="v">
                <p:oleObj spid="_x0000_s31746" name="Document" r:id="rId3" imgW="5943600" imgH="1295400" progId="Word.Document.12">
                  <p:embed/>
                </p:oleObj>
              </mc:Choice>
              <mc:Fallback>
                <p:oleObj name="Document" r:id="rId3" imgW="5943600" imgH="1295400" progId="Word.Document.12">
                  <p:embed/>
                  <p:pic>
                    <p:nvPicPr>
                      <p:cNvPr id="0" name=""/>
                      <p:cNvPicPr/>
                      <p:nvPr/>
                    </p:nvPicPr>
                    <p:blipFill>
                      <a:blip r:embed="rId4"/>
                      <a:stretch>
                        <a:fillRect/>
                      </a:stretch>
                    </p:blipFill>
                    <p:spPr>
                      <a:xfrm>
                        <a:off x="918000" y="1898671"/>
                        <a:ext cx="8027999" cy="1749692"/>
                      </a:xfrm>
                      <a:prstGeom prst="rect">
                        <a:avLst/>
                      </a:prstGeom>
                    </p:spPr>
                  </p:pic>
                </p:oleObj>
              </mc:Fallback>
            </mc:AlternateContent>
          </a:graphicData>
        </a:graphic>
      </p:graphicFrame>
    </p:spTree>
    <p:extLst>
      <p:ext uri="{BB962C8B-B14F-4D97-AF65-F5344CB8AC3E}">
        <p14:creationId xmlns:p14="http://schemas.microsoft.com/office/powerpoint/2010/main" val="1959256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2B86-7D22-1A45-846D-B1FF2AFE660C}"/>
              </a:ext>
            </a:extLst>
          </p:cNvPr>
          <p:cNvSpPr>
            <a:spLocks noGrp="1"/>
          </p:cNvSpPr>
          <p:nvPr>
            <p:ph type="title"/>
          </p:nvPr>
        </p:nvSpPr>
        <p:spPr/>
        <p:txBody>
          <a:bodyPr/>
          <a:lstStyle/>
          <a:p>
            <a:r>
              <a:rPr lang="pl-PL" dirty="0" err="1"/>
              <a:t>Lifecycle</a:t>
            </a:r>
            <a:r>
              <a:rPr lang="pl-PL" dirty="0"/>
              <a:t> deficyt (</a:t>
            </a:r>
            <a:r>
              <a:rPr lang="pl-PL" dirty="0" err="1"/>
              <a:t>normalised</a:t>
            </a:r>
            <a:r>
              <a:rPr lang="pl-PL" dirty="0"/>
              <a:t>) </a:t>
            </a:r>
          </a:p>
        </p:txBody>
      </p:sp>
      <p:graphicFrame>
        <p:nvGraphicFramePr>
          <p:cNvPr id="5" name="Content Placeholder 4">
            <a:extLst>
              <a:ext uri="{FF2B5EF4-FFF2-40B4-BE49-F238E27FC236}">
                <a16:creationId xmlns:a16="http://schemas.microsoft.com/office/drawing/2014/main" id="{57DFABFD-5EDB-554C-B85F-34B76B511256}"/>
              </a:ext>
            </a:extLst>
          </p:cNvPr>
          <p:cNvGraphicFramePr>
            <a:graphicFrameLocks noGrp="1"/>
          </p:cNvGraphicFramePr>
          <p:nvPr>
            <p:ph sz="half" idx="1"/>
            <p:extLst>
              <p:ext uri="{D42A27DB-BD31-4B8C-83A1-F6EECF244321}">
                <p14:modId xmlns:p14="http://schemas.microsoft.com/office/powerpoint/2010/main" val="3639723396"/>
              </p:ext>
            </p:extLst>
          </p:nvPr>
        </p:nvGraphicFramePr>
        <p:xfrm>
          <a:off x="917575" y="1187450"/>
          <a:ext cx="3578225" cy="3144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2866AA10-AE09-8D46-B8CA-C2D2E03FA68D}"/>
              </a:ext>
            </a:extLst>
          </p:cNvPr>
          <p:cNvGraphicFramePr>
            <a:graphicFrameLocks noGrp="1"/>
          </p:cNvGraphicFramePr>
          <p:nvPr>
            <p:ph sz="half" idx="2"/>
            <p:extLst>
              <p:ext uri="{D42A27DB-BD31-4B8C-83A1-F6EECF244321}">
                <p14:modId xmlns:p14="http://schemas.microsoft.com/office/powerpoint/2010/main" val="3944902091"/>
              </p:ext>
            </p:extLst>
          </p:nvPr>
        </p:nvGraphicFramePr>
        <p:xfrm>
          <a:off x="4921250" y="1187450"/>
          <a:ext cx="3765550" cy="314483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E622221F-FE8B-2B44-953C-12EC116EE0FE}"/>
              </a:ext>
            </a:extLst>
          </p:cNvPr>
          <p:cNvSpPr/>
          <p:nvPr/>
        </p:nvSpPr>
        <p:spPr>
          <a:xfrm rot="1955012" flipH="1">
            <a:off x="7448864" y="1896469"/>
            <a:ext cx="412276" cy="162782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9" name="TextBox 8">
            <a:extLst>
              <a:ext uri="{FF2B5EF4-FFF2-40B4-BE49-F238E27FC236}">
                <a16:creationId xmlns:a16="http://schemas.microsoft.com/office/drawing/2014/main" id="{D1CF9A94-786A-BF4D-95AD-F3A2AD194D3E}"/>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Chłoń-Domińczak and Łątkowski (2019)</a:t>
            </a:r>
          </a:p>
        </p:txBody>
      </p:sp>
    </p:spTree>
    <p:extLst>
      <p:ext uri="{BB962C8B-B14F-4D97-AF65-F5344CB8AC3E}">
        <p14:creationId xmlns:p14="http://schemas.microsoft.com/office/powerpoint/2010/main" val="255205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77D9-8EA7-5745-9A05-268775AE0EDD}"/>
              </a:ext>
            </a:extLst>
          </p:cNvPr>
          <p:cNvSpPr>
            <a:spLocks noGrp="1"/>
          </p:cNvSpPr>
          <p:nvPr>
            <p:ph type="title"/>
          </p:nvPr>
        </p:nvSpPr>
        <p:spPr/>
        <p:txBody>
          <a:bodyPr>
            <a:normAutofit fontScale="90000"/>
          </a:bodyPr>
          <a:lstStyle/>
          <a:p>
            <a:r>
              <a:rPr lang="en-GB" dirty="0"/>
              <a:t>Economic and social progress in Poland between 2004 and 2016</a:t>
            </a:r>
          </a:p>
        </p:txBody>
      </p:sp>
      <p:sp>
        <p:nvSpPr>
          <p:cNvPr id="3" name="Content Placeholder 2">
            <a:extLst>
              <a:ext uri="{FF2B5EF4-FFF2-40B4-BE49-F238E27FC236}">
                <a16:creationId xmlns:a16="http://schemas.microsoft.com/office/drawing/2014/main" id="{8F0D4B10-2529-4748-B910-57D913C4B4BF}"/>
              </a:ext>
            </a:extLst>
          </p:cNvPr>
          <p:cNvSpPr>
            <a:spLocks noGrp="1"/>
          </p:cNvSpPr>
          <p:nvPr>
            <p:ph idx="1"/>
          </p:nvPr>
        </p:nvSpPr>
        <p:spPr>
          <a:xfrm>
            <a:off x="918000" y="1154588"/>
            <a:ext cx="7768800" cy="3394472"/>
          </a:xfrm>
        </p:spPr>
        <p:txBody>
          <a:bodyPr/>
          <a:lstStyle/>
          <a:p>
            <a:endParaRPr lang="en-GB" dirty="0"/>
          </a:p>
          <a:p>
            <a:endParaRPr lang="en-GB" dirty="0"/>
          </a:p>
          <a:p>
            <a:endParaRPr lang="en-GB" dirty="0"/>
          </a:p>
          <a:p>
            <a:r>
              <a:rPr lang="en-GB" dirty="0"/>
              <a:t>the real GDP increased by 56.1%</a:t>
            </a:r>
          </a:p>
          <a:p>
            <a:r>
              <a:rPr lang="en-GB" dirty="0"/>
              <a:t>the employment rate for people aged 20-64 increased from 57% to 69.3%</a:t>
            </a:r>
          </a:p>
          <a:p>
            <a:r>
              <a:rPr lang="en-GB" dirty="0"/>
              <a:t>the unemployment rate declined from 19% to 6.1%</a:t>
            </a:r>
          </a:p>
          <a:p>
            <a:r>
              <a:rPr lang="en-GB" dirty="0"/>
              <a:t>the real average wage increased by 53.9%</a:t>
            </a:r>
          </a:p>
          <a:p>
            <a:r>
              <a:rPr lang="en-GB" dirty="0"/>
              <a:t>the poverty rate declined from 20.5% (2005) to 17.3%</a:t>
            </a:r>
          </a:p>
          <a:p>
            <a:endParaRPr lang="en-GB" dirty="0"/>
          </a:p>
          <a:p>
            <a:endParaRPr lang="en-GB" dirty="0"/>
          </a:p>
        </p:txBody>
      </p:sp>
    </p:spTree>
    <p:extLst>
      <p:ext uri="{BB962C8B-B14F-4D97-AF65-F5344CB8AC3E}">
        <p14:creationId xmlns:p14="http://schemas.microsoft.com/office/powerpoint/2010/main" val="1460240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53F4E-A72A-F74D-9913-B80B0BC992E3}"/>
              </a:ext>
            </a:extLst>
          </p:cNvPr>
          <p:cNvSpPr>
            <a:spLocks noGrp="1"/>
          </p:cNvSpPr>
          <p:nvPr>
            <p:ph type="title"/>
          </p:nvPr>
        </p:nvSpPr>
        <p:spPr/>
        <p:txBody>
          <a:bodyPr>
            <a:normAutofit fontScale="90000"/>
          </a:bodyPr>
          <a:lstStyle/>
          <a:p>
            <a:r>
              <a:rPr lang="en-GB" dirty="0"/>
              <a:t>Normalised per capita lifecycle deficit by the broad age groups, Poland vs. selected EU countries</a:t>
            </a:r>
            <a:r>
              <a:rPr lang="en-PL" dirty="0"/>
              <a:t> </a:t>
            </a:r>
            <a:endParaRPr lang="en-GB" dirty="0"/>
          </a:p>
        </p:txBody>
      </p:sp>
      <p:graphicFrame>
        <p:nvGraphicFramePr>
          <p:cNvPr id="7" name="Object 6">
            <a:extLst>
              <a:ext uri="{FF2B5EF4-FFF2-40B4-BE49-F238E27FC236}">
                <a16:creationId xmlns:a16="http://schemas.microsoft.com/office/drawing/2014/main" id="{D821F26A-32F0-5C42-95E7-63E3E540EEF0}"/>
              </a:ext>
            </a:extLst>
          </p:cNvPr>
          <p:cNvGraphicFramePr>
            <a:graphicFrameLocks noChangeAspect="1"/>
          </p:cNvGraphicFramePr>
          <p:nvPr>
            <p:extLst>
              <p:ext uri="{D42A27DB-BD31-4B8C-83A1-F6EECF244321}">
                <p14:modId xmlns:p14="http://schemas.microsoft.com/office/powerpoint/2010/main" val="748509027"/>
              </p:ext>
            </p:extLst>
          </p:nvPr>
        </p:nvGraphicFramePr>
        <p:xfrm>
          <a:off x="918000" y="1301750"/>
          <a:ext cx="7967382" cy="3404864"/>
        </p:xfrm>
        <a:graphic>
          <a:graphicData uri="http://schemas.openxmlformats.org/presentationml/2006/ole">
            <mc:AlternateContent xmlns:mc="http://schemas.openxmlformats.org/markup-compatibility/2006">
              <mc:Choice xmlns:v="urn:schemas-microsoft-com:vml" Requires="v">
                <p:oleObj spid="_x0000_s32770" name="Document" r:id="rId3" imgW="5943600" imgH="2540000" progId="Word.Document.12">
                  <p:embed/>
                </p:oleObj>
              </mc:Choice>
              <mc:Fallback>
                <p:oleObj name="Document" r:id="rId3" imgW="5943600" imgH="2540000" progId="Word.Document.12">
                  <p:embed/>
                  <p:pic>
                    <p:nvPicPr>
                      <p:cNvPr id="0" name=""/>
                      <p:cNvPicPr/>
                      <p:nvPr/>
                    </p:nvPicPr>
                    <p:blipFill>
                      <a:blip r:embed="rId4"/>
                      <a:stretch>
                        <a:fillRect/>
                      </a:stretch>
                    </p:blipFill>
                    <p:spPr>
                      <a:xfrm>
                        <a:off x="918000" y="1301750"/>
                        <a:ext cx="7967382" cy="3404864"/>
                      </a:xfrm>
                      <a:prstGeom prst="rect">
                        <a:avLst/>
                      </a:prstGeom>
                    </p:spPr>
                  </p:pic>
                </p:oleObj>
              </mc:Fallback>
            </mc:AlternateContent>
          </a:graphicData>
        </a:graphic>
      </p:graphicFrame>
    </p:spTree>
    <p:extLst>
      <p:ext uri="{BB962C8B-B14F-4D97-AF65-F5344CB8AC3E}">
        <p14:creationId xmlns:p14="http://schemas.microsoft.com/office/powerpoint/2010/main" val="186379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3AA6E-0D3D-4E42-895B-BAD11657C4C2}"/>
              </a:ext>
            </a:extLst>
          </p:cNvPr>
          <p:cNvSpPr>
            <a:spLocks noGrp="1"/>
          </p:cNvSpPr>
          <p:nvPr>
            <p:ph type="title"/>
          </p:nvPr>
        </p:nvSpPr>
        <p:spPr/>
        <p:txBody>
          <a:bodyPr/>
          <a:lstStyle/>
          <a:p>
            <a:r>
              <a:rPr lang="pl-PL" dirty="0" err="1"/>
              <a:t>Conclusions</a:t>
            </a:r>
            <a:endParaRPr lang="pl-PL" dirty="0"/>
          </a:p>
        </p:txBody>
      </p:sp>
      <p:sp>
        <p:nvSpPr>
          <p:cNvPr id="6" name="Content Placeholder 5">
            <a:extLst>
              <a:ext uri="{FF2B5EF4-FFF2-40B4-BE49-F238E27FC236}">
                <a16:creationId xmlns:a16="http://schemas.microsoft.com/office/drawing/2014/main" id="{95DE520C-185F-1443-9857-27D1C5C61C7E}"/>
              </a:ext>
            </a:extLst>
          </p:cNvPr>
          <p:cNvSpPr>
            <a:spLocks noGrp="1"/>
          </p:cNvSpPr>
          <p:nvPr>
            <p:ph sz="half" idx="1"/>
          </p:nvPr>
        </p:nvSpPr>
        <p:spPr/>
        <p:txBody>
          <a:bodyPr>
            <a:normAutofit/>
          </a:bodyPr>
          <a:lstStyle/>
          <a:p>
            <a:r>
              <a:rPr lang="en-GB" dirty="0"/>
              <a:t>Total changes in the aggregate consumption, labour income, and the LCD between 2004 and 2016 were affected mainly by the growth in wages and the shifts in the per capita age profiles; and, albeit to a smaller extent, by the shifts in the age structure</a:t>
            </a:r>
            <a:r>
              <a:rPr lang="en-PL" dirty="0"/>
              <a:t> </a:t>
            </a:r>
          </a:p>
          <a:p>
            <a:r>
              <a:rPr lang="en-GB" dirty="0"/>
              <a:t>The changing age structure would have led to an increase in the LCD, but the age impact was reversed by growing wages and evolving age profiles. </a:t>
            </a:r>
          </a:p>
          <a:p>
            <a:r>
              <a:rPr lang="en-GB" dirty="0"/>
              <a:t>Labour income grew faster than consumption, hence the increase in the LCD was smaller (in real terms)</a:t>
            </a:r>
          </a:p>
          <a:p>
            <a:endParaRPr lang="pl-PL" dirty="0"/>
          </a:p>
        </p:txBody>
      </p:sp>
    </p:spTree>
    <p:extLst>
      <p:ext uri="{BB962C8B-B14F-4D97-AF65-F5344CB8AC3E}">
        <p14:creationId xmlns:p14="http://schemas.microsoft.com/office/powerpoint/2010/main" val="2533109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FD94-D500-5644-B70D-473B2C5AB52C}"/>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D5F42308-9470-ED4D-86B0-D84A4F4ED148}"/>
              </a:ext>
            </a:extLst>
          </p:cNvPr>
          <p:cNvSpPr>
            <a:spLocks noGrp="1"/>
          </p:cNvSpPr>
          <p:nvPr>
            <p:ph sz="half" idx="1"/>
          </p:nvPr>
        </p:nvSpPr>
        <p:spPr/>
        <p:txBody>
          <a:bodyPr/>
          <a:lstStyle/>
          <a:p>
            <a:r>
              <a:rPr lang="en-GB" dirty="0"/>
              <a:t>There have also been changes in the generational distribution of the consumption, labour income, and the lifecycle deficit. </a:t>
            </a:r>
          </a:p>
          <a:p>
            <a:r>
              <a:rPr lang="en-GB" dirty="0"/>
              <a:t>The smaller per capita normalised consumption that we observed for people in the 55-65 age group, combined with the shift in the per capita labour income, also reflect the extension of the boundaries of economically active ages. </a:t>
            </a:r>
          </a:p>
          <a:p>
            <a:r>
              <a:rPr lang="en-GB" dirty="0"/>
              <a:t>While the lower age limit remained similar at age 27 – and is the same as the level in the European countries compared here – the upper age limit increased from 55 years in 2004 to 57 years in 2016. Despite this increase, 57 years was still below the EU average</a:t>
            </a:r>
            <a:r>
              <a:rPr lang="en-PL" dirty="0"/>
              <a:t> </a:t>
            </a:r>
            <a:endParaRPr lang="en-GB" dirty="0"/>
          </a:p>
          <a:p>
            <a:endParaRPr lang="pl-PL" dirty="0"/>
          </a:p>
          <a:p>
            <a:endParaRPr lang="en-GB" dirty="0"/>
          </a:p>
        </p:txBody>
      </p:sp>
    </p:spTree>
    <p:extLst>
      <p:ext uri="{BB962C8B-B14F-4D97-AF65-F5344CB8AC3E}">
        <p14:creationId xmlns:p14="http://schemas.microsoft.com/office/powerpoint/2010/main" val="562199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36D6-D55A-9C47-9833-58C5A88EE3B4}"/>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DD8D59B2-F5D9-614A-A0FB-1DD7E43ED127}"/>
              </a:ext>
            </a:extLst>
          </p:cNvPr>
          <p:cNvSpPr>
            <a:spLocks noGrp="1"/>
          </p:cNvSpPr>
          <p:nvPr>
            <p:ph sz="half" idx="1"/>
          </p:nvPr>
        </p:nvSpPr>
        <p:spPr/>
        <p:txBody>
          <a:bodyPr/>
          <a:lstStyle/>
          <a:p>
            <a:r>
              <a:rPr lang="en-GB" dirty="0"/>
              <a:t>In the case of consumption, the age profiles in Poland became similar to the EU-25 average, but also quite similar to those in Spain</a:t>
            </a:r>
          </a:p>
          <a:p>
            <a:r>
              <a:rPr lang="en-GB" dirty="0"/>
              <a:t>Moreover, there was a gradual reduction in the gap in public consumption between the EU average and Poland for all generations</a:t>
            </a:r>
          </a:p>
          <a:p>
            <a:r>
              <a:rPr lang="en-GB" dirty="0"/>
              <a:t>While the per capita labour income in Poland also increased for people of working ages (20-64 years), it remained below the values observed in the EU-25, as well as in all analysed countries</a:t>
            </a:r>
            <a:r>
              <a:rPr lang="en-PL" dirty="0"/>
              <a:t> </a:t>
            </a:r>
          </a:p>
          <a:p>
            <a:r>
              <a:rPr lang="en-GB" dirty="0"/>
              <a:t>The NTA-based economic dependency of the senior generation declined, and is currently similar to the EU average and to that in Germany and Spain, but is higher than that in Sweden</a:t>
            </a:r>
            <a:r>
              <a:rPr lang="en-PL" dirty="0"/>
              <a:t> </a:t>
            </a:r>
            <a:endParaRPr lang="en-GB" dirty="0"/>
          </a:p>
        </p:txBody>
      </p:sp>
    </p:spTree>
    <p:extLst>
      <p:ext uri="{BB962C8B-B14F-4D97-AF65-F5344CB8AC3E}">
        <p14:creationId xmlns:p14="http://schemas.microsoft.com/office/powerpoint/2010/main" val="148065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DD4F7CD-19D3-D946-8CC8-00489BE5E896}"/>
              </a:ext>
            </a:extLst>
          </p:cNvPr>
          <p:cNvSpPr>
            <a:spLocks noGrp="1" noChangeArrowheads="1"/>
          </p:cNvSpPr>
          <p:nvPr>
            <p:ph type="title"/>
          </p:nvPr>
        </p:nvSpPr>
        <p:spPr/>
        <p:txBody>
          <a:bodyPr/>
          <a:lstStyle/>
          <a:p>
            <a:r>
              <a:rPr lang="en-US" altLang="pl-PL" dirty="0"/>
              <a:t>Research questions</a:t>
            </a:r>
          </a:p>
        </p:txBody>
      </p:sp>
      <p:sp>
        <p:nvSpPr>
          <p:cNvPr id="7171" name="Rectangle 3">
            <a:extLst>
              <a:ext uri="{FF2B5EF4-FFF2-40B4-BE49-F238E27FC236}">
                <a16:creationId xmlns:a16="http://schemas.microsoft.com/office/drawing/2014/main" id="{A63498E3-5601-C64B-9433-86B4FE747031}"/>
              </a:ext>
            </a:extLst>
          </p:cNvPr>
          <p:cNvSpPr>
            <a:spLocks noGrp="1" noChangeArrowheads="1"/>
          </p:cNvSpPr>
          <p:nvPr>
            <p:ph idx="1"/>
          </p:nvPr>
        </p:nvSpPr>
        <p:spPr/>
        <p:txBody>
          <a:bodyPr>
            <a:normAutofit lnSpcReduction="10000"/>
          </a:bodyPr>
          <a:lstStyle/>
          <a:p>
            <a:pPr marL="0" indent="0">
              <a:buNone/>
            </a:pPr>
            <a:endParaRPr lang="en-US" altLang="pl-PL" dirty="0"/>
          </a:p>
          <a:p>
            <a:pPr lvl="0"/>
            <a:r>
              <a:rPr lang="en-GB" dirty="0"/>
              <a:t>How did the economic, social, and demographic changes that occurred between 2004 and 2016 affect the aggregate labour income and consumption, and the resulting lifecycle deficit? Which components of consumption increased more quickly than others? Are these changes affected by the ageing of the population?</a:t>
            </a:r>
            <a:endParaRPr lang="en-PL" dirty="0"/>
          </a:p>
          <a:p>
            <a:pPr lvl="0"/>
            <a:r>
              <a:rPr lang="en-GB" dirty="0"/>
              <a:t>How was the generational distribution of the lifecycle deficit and consumption affected by economic, social, and demographic changes? </a:t>
            </a:r>
            <a:endParaRPr lang="en-PL" dirty="0"/>
          </a:p>
          <a:p>
            <a:pPr lvl="0"/>
            <a:r>
              <a:rPr lang="en-GB" dirty="0"/>
              <a:t>Are the evolving NTA age profiles in Poland becoming more similar to those observed in Europe and in selected European countries in 2010?</a:t>
            </a:r>
            <a:endParaRPr lang="en-PL" dirty="0"/>
          </a:p>
          <a:p>
            <a:pPr lvl="0"/>
            <a:r>
              <a:rPr lang="en-GB" dirty="0"/>
              <a:t>Do the observed changes in consumption, labour income, and the lifecycle deficit indicate that economic dependency will be sustainable in the future as the population continues to age?</a:t>
            </a:r>
            <a:endParaRPr lang="en-PL" dirty="0"/>
          </a:p>
          <a:p>
            <a:pPr lvl="1"/>
            <a:endParaRPr lang="en-US" altLang="pl-PL" dirty="0"/>
          </a:p>
        </p:txBody>
      </p:sp>
    </p:spTree>
    <p:extLst>
      <p:ext uri="{BB962C8B-B14F-4D97-AF65-F5344CB8AC3E}">
        <p14:creationId xmlns:p14="http://schemas.microsoft.com/office/powerpoint/2010/main" val="26809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C14E-73AC-1F41-A08B-0FE3F448A8E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2C18B2E-1066-8D45-AC0A-6D695C1B0033}"/>
              </a:ext>
            </a:extLst>
          </p:cNvPr>
          <p:cNvSpPr>
            <a:spLocks noGrp="1"/>
          </p:cNvSpPr>
          <p:nvPr>
            <p:ph idx="1"/>
          </p:nvPr>
        </p:nvSpPr>
        <p:spPr/>
        <p:txBody>
          <a:bodyPr/>
          <a:lstStyle/>
          <a:p>
            <a:r>
              <a:rPr lang="en-GB" dirty="0"/>
              <a:t>We compare the results for Poland with those for selected countries in Europe that represent different welfare regimes, as well as with the EU average, using the harmonised NTA profiles for European countries for 2010</a:t>
            </a:r>
            <a:r>
              <a:rPr lang="en-PL" dirty="0"/>
              <a:t> from AGENTA project </a:t>
            </a:r>
          </a:p>
          <a:p>
            <a:pPr lvl="1"/>
            <a:r>
              <a:rPr lang="en-PL" dirty="0"/>
              <a:t>Germany, Sweden, Spain</a:t>
            </a:r>
          </a:p>
          <a:p>
            <a:endParaRPr lang="en-PL" dirty="0"/>
          </a:p>
          <a:p>
            <a:r>
              <a:rPr lang="en-GB" dirty="0"/>
              <a:t>The selected countries represent </a:t>
            </a:r>
          </a:p>
          <a:p>
            <a:pPr lvl="1"/>
            <a:r>
              <a:rPr lang="en-GB" dirty="0"/>
              <a:t>different welfare regimes based on the typology proposed by (</a:t>
            </a:r>
            <a:r>
              <a:rPr lang="en-GB" dirty="0" err="1"/>
              <a:t>Esping</a:t>
            </a:r>
            <a:r>
              <a:rPr lang="en-GB" dirty="0"/>
              <a:t>-Andersen, 1990) </a:t>
            </a:r>
          </a:p>
          <a:p>
            <a:pPr lvl="1"/>
            <a:r>
              <a:rPr lang="en-GB" dirty="0"/>
              <a:t>two different country groups that have been classified according to the generational focus of public policies</a:t>
            </a:r>
            <a:r>
              <a:rPr lang="en-PL" dirty="0"/>
              <a:t> (Chłoń-Domińczak et al 2019)</a:t>
            </a:r>
            <a:endParaRPr lang="en-GB" dirty="0"/>
          </a:p>
        </p:txBody>
      </p:sp>
    </p:spTree>
    <p:extLst>
      <p:ext uri="{BB962C8B-B14F-4D97-AF65-F5344CB8AC3E}">
        <p14:creationId xmlns:p14="http://schemas.microsoft.com/office/powerpoint/2010/main" val="355898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0F68-43B3-934A-9F63-4826908A2D7D}"/>
              </a:ext>
            </a:extLst>
          </p:cNvPr>
          <p:cNvSpPr>
            <a:spLocks noGrp="1"/>
          </p:cNvSpPr>
          <p:nvPr>
            <p:ph type="title"/>
          </p:nvPr>
        </p:nvSpPr>
        <p:spPr/>
        <p:txBody>
          <a:bodyPr/>
          <a:lstStyle/>
          <a:p>
            <a:r>
              <a:rPr lang="en-GB" dirty="0"/>
              <a:t>Population changes in Poland 2004-2016</a:t>
            </a:r>
          </a:p>
        </p:txBody>
      </p:sp>
      <p:graphicFrame>
        <p:nvGraphicFramePr>
          <p:cNvPr id="4" name="Content Placeholder 3">
            <a:extLst>
              <a:ext uri="{FF2B5EF4-FFF2-40B4-BE49-F238E27FC236}">
                <a16:creationId xmlns:a16="http://schemas.microsoft.com/office/drawing/2014/main" id="{ED1C0571-DCB1-2247-A398-D04C5C102449}"/>
              </a:ext>
            </a:extLst>
          </p:cNvPr>
          <p:cNvGraphicFramePr>
            <a:graphicFrameLocks noGrp="1"/>
          </p:cNvGraphicFramePr>
          <p:nvPr>
            <p:ph sz="half" idx="1"/>
            <p:extLst>
              <p:ext uri="{D42A27DB-BD31-4B8C-83A1-F6EECF244321}">
                <p14:modId xmlns:p14="http://schemas.microsoft.com/office/powerpoint/2010/main" val="2392652538"/>
              </p:ext>
            </p:extLst>
          </p:nvPr>
        </p:nvGraphicFramePr>
        <p:xfrm>
          <a:off x="917575" y="1187450"/>
          <a:ext cx="3578225" cy="3144838"/>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F78C07ED-C7B8-1E4C-AF2A-A5BC1B07CEAF}"/>
              </a:ext>
            </a:extLst>
          </p:cNvPr>
          <p:cNvSpPr>
            <a:spLocks noGrp="1"/>
          </p:cNvSpPr>
          <p:nvPr>
            <p:ph sz="half" idx="2"/>
          </p:nvPr>
        </p:nvSpPr>
        <p:spPr/>
        <p:txBody>
          <a:bodyPr/>
          <a:lstStyle/>
          <a:p>
            <a:r>
              <a:rPr lang="en-GB" dirty="0"/>
              <a:t>After 2008: increase of the demographic old-age dependency as post-war baby-boom cohort reaches post-productive age</a:t>
            </a:r>
          </a:p>
          <a:p>
            <a:r>
              <a:rPr lang="en-GB" dirty="0"/>
              <a:t>Low fertility leads to declining young dependency ratio</a:t>
            </a:r>
          </a:p>
          <a:p>
            <a:r>
              <a:rPr lang="en-GB" dirty="0"/>
              <a:t>Overall, the dependency ratio was declining in between 2004, 2008 and 2012, but increased in 2016</a:t>
            </a:r>
          </a:p>
        </p:txBody>
      </p:sp>
      <p:sp>
        <p:nvSpPr>
          <p:cNvPr id="6" name="TextBox 5">
            <a:extLst>
              <a:ext uri="{FF2B5EF4-FFF2-40B4-BE49-F238E27FC236}">
                <a16:creationId xmlns:a16="http://schemas.microsoft.com/office/drawing/2014/main" id="{99672A29-D35B-AE47-A0A3-A507B472CF15}"/>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a:t>
            </a:r>
            <a:r>
              <a:rPr lang="pl-PL" sz="1200" i="1" dirty="0" err="1"/>
              <a:t>Statistics</a:t>
            </a:r>
            <a:r>
              <a:rPr lang="pl-PL" sz="1200" i="1" dirty="0"/>
              <a:t> Poland</a:t>
            </a:r>
          </a:p>
        </p:txBody>
      </p:sp>
    </p:spTree>
    <p:extLst>
      <p:ext uri="{BB962C8B-B14F-4D97-AF65-F5344CB8AC3E}">
        <p14:creationId xmlns:p14="http://schemas.microsoft.com/office/powerpoint/2010/main" val="402451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50A7CB-7FD7-0343-AB6D-A2513C83F07F}"/>
              </a:ext>
            </a:extLst>
          </p:cNvPr>
          <p:cNvSpPr>
            <a:spLocks noGrp="1"/>
          </p:cNvSpPr>
          <p:nvPr>
            <p:ph type="title"/>
          </p:nvPr>
        </p:nvSpPr>
        <p:spPr/>
        <p:txBody>
          <a:bodyPr>
            <a:normAutofit fontScale="90000"/>
          </a:bodyPr>
          <a:lstStyle/>
          <a:p>
            <a:r>
              <a:rPr lang="en-GB" dirty="0"/>
              <a:t>Changes in the real value of the main NTA aggregates</a:t>
            </a:r>
          </a:p>
        </p:txBody>
      </p:sp>
      <p:graphicFrame>
        <p:nvGraphicFramePr>
          <p:cNvPr id="13" name="Object 12">
            <a:extLst>
              <a:ext uri="{FF2B5EF4-FFF2-40B4-BE49-F238E27FC236}">
                <a16:creationId xmlns:a16="http://schemas.microsoft.com/office/drawing/2014/main" id="{8794C776-D1C0-A14B-96E6-19F6544E5A6E}"/>
              </a:ext>
            </a:extLst>
          </p:cNvPr>
          <p:cNvGraphicFramePr>
            <a:graphicFrameLocks noChangeAspect="1"/>
          </p:cNvGraphicFramePr>
          <p:nvPr>
            <p:extLst>
              <p:ext uri="{D42A27DB-BD31-4B8C-83A1-F6EECF244321}">
                <p14:modId xmlns:p14="http://schemas.microsoft.com/office/powerpoint/2010/main" val="334073261"/>
              </p:ext>
            </p:extLst>
          </p:nvPr>
        </p:nvGraphicFramePr>
        <p:xfrm>
          <a:off x="1339272" y="1063229"/>
          <a:ext cx="6077625" cy="3526649"/>
        </p:xfrm>
        <a:graphic>
          <a:graphicData uri="http://schemas.openxmlformats.org/presentationml/2006/ole">
            <mc:AlternateContent xmlns:mc="http://schemas.openxmlformats.org/markup-compatibility/2006">
              <mc:Choice xmlns:v="urn:schemas-microsoft-com:vml" Requires="v">
                <p:oleObj spid="_x0000_s25603" name="Worksheet" r:id="rId3" imgW="7594600" imgH="4406900" progId="Excel.Sheet.12">
                  <p:embed/>
                </p:oleObj>
              </mc:Choice>
              <mc:Fallback>
                <p:oleObj name="Worksheet" r:id="rId3" imgW="7594600" imgH="4406900" progId="Excel.Sheet.12">
                  <p:embed/>
                  <p:pic>
                    <p:nvPicPr>
                      <p:cNvPr id="0" name=""/>
                      <p:cNvPicPr/>
                      <p:nvPr/>
                    </p:nvPicPr>
                    <p:blipFill>
                      <a:blip r:embed="rId4"/>
                      <a:stretch>
                        <a:fillRect/>
                      </a:stretch>
                    </p:blipFill>
                    <p:spPr>
                      <a:xfrm>
                        <a:off x="1339272" y="1063229"/>
                        <a:ext cx="6077625" cy="3526649"/>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E7544CCF-BB82-DB41-8F3B-7AC16BF5C7C0}"/>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a:t>
            </a:r>
            <a:r>
              <a:rPr lang="pl-PL" sz="1200" i="1" dirty="0" err="1"/>
              <a:t>Own</a:t>
            </a:r>
            <a:r>
              <a:rPr lang="pl-PL" sz="1200" i="1" dirty="0"/>
              <a:t> </a:t>
            </a:r>
            <a:r>
              <a:rPr lang="pl-PL" sz="1200" i="1" dirty="0" err="1"/>
              <a:t>calculations</a:t>
            </a:r>
            <a:endParaRPr lang="pl-PL" sz="1200" i="1" dirty="0"/>
          </a:p>
        </p:txBody>
      </p:sp>
    </p:spTree>
    <p:extLst>
      <p:ext uri="{BB962C8B-B14F-4D97-AF65-F5344CB8AC3E}">
        <p14:creationId xmlns:p14="http://schemas.microsoft.com/office/powerpoint/2010/main" val="279278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C4D9-0436-6343-80A9-BD7ACB74A16F}"/>
              </a:ext>
            </a:extLst>
          </p:cNvPr>
          <p:cNvSpPr>
            <a:spLocks noGrp="1"/>
          </p:cNvSpPr>
          <p:nvPr>
            <p:ph type="title"/>
          </p:nvPr>
        </p:nvSpPr>
        <p:spPr/>
        <p:txBody>
          <a:bodyPr>
            <a:noAutofit/>
          </a:bodyPr>
          <a:lstStyle/>
          <a:p>
            <a:r>
              <a:rPr lang="en-GB" sz="2000" dirty="0"/>
              <a:t>Ratios of the aggregate consumption and the aggregate lifecycle deficit </a:t>
            </a:r>
            <a:br>
              <a:rPr lang="en-GB" sz="2000" dirty="0"/>
            </a:br>
            <a:r>
              <a:rPr lang="en-GB" sz="2000" dirty="0"/>
              <a:t>of the senior generations (aged 57 and older) compared to those of the younger generations (under age 27) </a:t>
            </a:r>
            <a:endParaRPr lang="pl-PL" sz="2000" dirty="0"/>
          </a:p>
        </p:txBody>
      </p:sp>
      <p:sp>
        <p:nvSpPr>
          <p:cNvPr id="4" name="Footer Placeholder 3">
            <a:extLst>
              <a:ext uri="{FF2B5EF4-FFF2-40B4-BE49-F238E27FC236}">
                <a16:creationId xmlns:a16="http://schemas.microsoft.com/office/drawing/2014/main" id="{84133011-89C8-2B4E-A3B8-D55B6AB79AD8}"/>
              </a:ext>
            </a:extLst>
          </p:cNvPr>
          <p:cNvSpPr>
            <a:spLocks noGrp="1"/>
          </p:cNvSpPr>
          <p:nvPr>
            <p:ph type="ftr" sz="quarter" idx="4294967295"/>
          </p:nvPr>
        </p:nvSpPr>
        <p:spPr/>
        <p:txBody>
          <a:bodyPr/>
          <a:lstStyle/>
          <a:p>
            <a:r>
              <a:rPr lang="en-US" altLang="pl-PL" dirty="0"/>
              <a:t> </a:t>
            </a:r>
          </a:p>
        </p:txBody>
      </p:sp>
      <p:sp>
        <p:nvSpPr>
          <p:cNvPr id="6" name="TextBox 5">
            <a:extLst>
              <a:ext uri="{FF2B5EF4-FFF2-40B4-BE49-F238E27FC236}">
                <a16:creationId xmlns:a16="http://schemas.microsoft.com/office/drawing/2014/main" id="{5B97BB75-1B64-EA45-AA26-A24F94240B42}"/>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a:t>
            </a:r>
            <a:r>
              <a:rPr lang="pl-PL" sz="1200" i="1" dirty="0" err="1"/>
              <a:t>Own</a:t>
            </a:r>
            <a:r>
              <a:rPr lang="pl-PL" sz="1200" i="1" dirty="0"/>
              <a:t> </a:t>
            </a:r>
            <a:r>
              <a:rPr lang="pl-PL" sz="1200" i="1" dirty="0" err="1"/>
              <a:t>calculations</a:t>
            </a:r>
            <a:endParaRPr lang="pl-PL" sz="1200" i="1" dirty="0"/>
          </a:p>
        </p:txBody>
      </p:sp>
      <p:graphicFrame>
        <p:nvGraphicFramePr>
          <p:cNvPr id="8" name="Content Placeholder 7">
            <a:extLst>
              <a:ext uri="{FF2B5EF4-FFF2-40B4-BE49-F238E27FC236}">
                <a16:creationId xmlns:a16="http://schemas.microsoft.com/office/drawing/2014/main" id="{A9862D03-CC06-7D47-8335-6F697E0442B4}"/>
              </a:ext>
            </a:extLst>
          </p:cNvPr>
          <p:cNvGraphicFramePr>
            <a:graphicFrameLocks noGrp="1"/>
          </p:cNvGraphicFramePr>
          <p:nvPr>
            <p:ph idx="1"/>
            <p:extLst>
              <p:ext uri="{D42A27DB-BD31-4B8C-83A1-F6EECF244321}">
                <p14:modId xmlns:p14="http://schemas.microsoft.com/office/powerpoint/2010/main" val="3020748017"/>
              </p:ext>
            </p:extLst>
          </p:nvPr>
        </p:nvGraphicFramePr>
        <p:xfrm>
          <a:off x="821019" y="1681018"/>
          <a:ext cx="7769225" cy="2807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077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98FB-1BDC-0A40-A2C0-DA7714B2DA4A}"/>
              </a:ext>
            </a:extLst>
          </p:cNvPr>
          <p:cNvSpPr>
            <a:spLocks noGrp="1"/>
          </p:cNvSpPr>
          <p:nvPr>
            <p:ph type="title"/>
          </p:nvPr>
        </p:nvSpPr>
        <p:spPr/>
        <p:txBody>
          <a:bodyPr>
            <a:normAutofit fontScale="90000"/>
          </a:bodyPr>
          <a:lstStyle/>
          <a:p>
            <a:pPr algn="ctr"/>
            <a:r>
              <a:rPr lang="en-GB" dirty="0"/>
              <a:t>Changes of the normalisation base and comparison of nominal income in EUR</a:t>
            </a:r>
          </a:p>
        </p:txBody>
      </p:sp>
      <p:graphicFrame>
        <p:nvGraphicFramePr>
          <p:cNvPr id="4" name="Content Placeholder 3">
            <a:extLst>
              <a:ext uri="{FF2B5EF4-FFF2-40B4-BE49-F238E27FC236}">
                <a16:creationId xmlns:a16="http://schemas.microsoft.com/office/drawing/2014/main" id="{3A131F85-60A8-2242-875B-B81F1E52BA8F}"/>
              </a:ext>
            </a:extLst>
          </p:cNvPr>
          <p:cNvGraphicFramePr>
            <a:graphicFrameLocks noGrp="1"/>
          </p:cNvGraphicFramePr>
          <p:nvPr>
            <p:ph idx="1"/>
            <p:extLst>
              <p:ext uri="{D42A27DB-BD31-4B8C-83A1-F6EECF244321}">
                <p14:modId xmlns:p14="http://schemas.microsoft.com/office/powerpoint/2010/main" val="377472078"/>
              </p:ext>
            </p:extLst>
          </p:nvPr>
        </p:nvGraphicFramePr>
        <p:xfrm>
          <a:off x="1695449" y="1548924"/>
          <a:ext cx="5753101" cy="758190"/>
        </p:xfrm>
        <a:graphic>
          <a:graphicData uri="http://schemas.openxmlformats.org/drawingml/2006/table">
            <a:tbl>
              <a:tblPr firstRow="1" firstCol="1" bandRow="1">
                <a:tableStyleId>{5C22544A-7EE6-4342-B048-85BDC9FD1C3A}</a:tableStyleId>
              </a:tblPr>
              <a:tblGrid>
                <a:gridCol w="2154004">
                  <a:extLst>
                    <a:ext uri="{9D8B030D-6E8A-4147-A177-3AD203B41FA5}">
                      <a16:colId xmlns:a16="http://schemas.microsoft.com/office/drawing/2014/main" val="4212912806"/>
                    </a:ext>
                  </a:extLst>
                </a:gridCol>
                <a:gridCol w="722863">
                  <a:extLst>
                    <a:ext uri="{9D8B030D-6E8A-4147-A177-3AD203B41FA5}">
                      <a16:colId xmlns:a16="http://schemas.microsoft.com/office/drawing/2014/main" val="2368918982"/>
                    </a:ext>
                  </a:extLst>
                </a:gridCol>
                <a:gridCol w="629652">
                  <a:extLst>
                    <a:ext uri="{9D8B030D-6E8A-4147-A177-3AD203B41FA5}">
                      <a16:colId xmlns:a16="http://schemas.microsoft.com/office/drawing/2014/main" val="3733803698"/>
                    </a:ext>
                  </a:extLst>
                </a:gridCol>
                <a:gridCol w="808465">
                  <a:extLst>
                    <a:ext uri="{9D8B030D-6E8A-4147-A177-3AD203B41FA5}">
                      <a16:colId xmlns:a16="http://schemas.microsoft.com/office/drawing/2014/main" val="1686640702"/>
                    </a:ext>
                  </a:extLst>
                </a:gridCol>
                <a:gridCol w="629652">
                  <a:extLst>
                    <a:ext uri="{9D8B030D-6E8A-4147-A177-3AD203B41FA5}">
                      <a16:colId xmlns:a16="http://schemas.microsoft.com/office/drawing/2014/main" val="3620807650"/>
                    </a:ext>
                  </a:extLst>
                </a:gridCol>
                <a:gridCol w="808465">
                  <a:extLst>
                    <a:ext uri="{9D8B030D-6E8A-4147-A177-3AD203B41FA5}">
                      <a16:colId xmlns:a16="http://schemas.microsoft.com/office/drawing/2014/main" val="1104575468"/>
                    </a:ext>
                  </a:extLst>
                </a:gridCol>
              </a:tblGrid>
              <a:tr h="381000">
                <a:tc>
                  <a:txBody>
                    <a:bodyPr/>
                    <a:lstStyle/>
                    <a:p>
                      <a:endParaRPr lang="en-PL" sz="12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n-GB" sz="1100">
                          <a:effectLst/>
                        </a:rPr>
                        <a:t>2004</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a:effectLst/>
                        </a:rPr>
                        <a:t>2008</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a:effectLst/>
                        </a:rPr>
                        <a:t>2012</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a:effectLst/>
                        </a:rPr>
                        <a:t>2016</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a:effectLst/>
                        </a:rPr>
                        <a:t>Index 2016/2004</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508869"/>
                  </a:ext>
                </a:extLst>
              </a:tr>
              <a:tr h="177800">
                <a:tc>
                  <a:txBody>
                    <a:bodyPr/>
                    <a:lstStyle/>
                    <a:p>
                      <a:r>
                        <a:rPr lang="en-GB" sz="1100">
                          <a:effectLst/>
                        </a:rPr>
                        <a:t>per capita (in PLN)</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35 726</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43 426</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42 433</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49 458</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138.4</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8499555"/>
                  </a:ext>
                </a:extLst>
              </a:tr>
              <a:tr h="199390">
                <a:tc>
                  <a:txBody>
                    <a:bodyPr/>
                    <a:lstStyle/>
                    <a:p>
                      <a:r>
                        <a:rPr lang="en-GB" sz="1100">
                          <a:effectLst/>
                        </a:rPr>
                        <a:t>aggregate (in million PLN)</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4 769</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5 700</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5 827</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7 140</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rPr>
                        <a:t>149.7</a:t>
                      </a:r>
                      <a:endParaRPr lang="en-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11959676"/>
                  </a:ext>
                </a:extLst>
              </a:tr>
            </a:tbl>
          </a:graphicData>
        </a:graphic>
      </p:graphicFrame>
      <p:graphicFrame>
        <p:nvGraphicFramePr>
          <p:cNvPr id="5" name="Table 4">
            <a:extLst>
              <a:ext uri="{FF2B5EF4-FFF2-40B4-BE49-F238E27FC236}">
                <a16:creationId xmlns:a16="http://schemas.microsoft.com/office/drawing/2014/main" id="{C0A4B331-82B1-0348-BF9E-4D8B59B7AFB5}"/>
              </a:ext>
            </a:extLst>
          </p:cNvPr>
          <p:cNvGraphicFramePr>
            <a:graphicFrameLocks noGrp="1"/>
          </p:cNvGraphicFramePr>
          <p:nvPr>
            <p:extLst>
              <p:ext uri="{D42A27DB-BD31-4B8C-83A1-F6EECF244321}">
                <p14:modId xmlns:p14="http://schemas.microsoft.com/office/powerpoint/2010/main" val="2682696508"/>
              </p:ext>
            </p:extLst>
          </p:nvPr>
        </p:nvGraphicFramePr>
        <p:xfrm>
          <a:off x="1695449" y="3248819"/>
          <a:ext cx="5847715" cy="1016000"/>
        </p:xfrm>
        <a:graphic>
          <a:graphicData uri="http://schemas.openxmlformats.org/drawingml/2006/table">
            <a:tbl>
              <a:tblPr firstRow="1" firstCol="1" bandRow="1">
                <a:tableStyleId>{5C22544A-7EE6-4342-B048-85BDC9FD1C3A}</a:tableStyleId>
              </a:tblPr>
              <a:tblGrid>
                <a:gridCol w="2157095">
                  <a:extLst>
                    <a:ext uri="{9D8B030D-6E8A-4147-A177-3AD203B41FA5}">
                      <a16:colId xmlns:a16="http://schemas.microsoft.com/office/drawing/2014/main" val="1836580831"/>
                    </a:ext>
                  </a:extLst>
                </a:gridCol>
                <a:gridCol w="3690620">
                  <a:extLst>
                    <a:ext uri="{9D8B030D-6E8A-4147-A177-3AD203B41FA5}">
                      <a16:colId xmlns:a16="http://schemas.microsoft.com/office/drawing/2014/main" val="3130091346"/>
                    </a:ext>
                  </a:extLst>
                </a:gridCol>
              </a:tblGrid>
              <a:tr h="203200">
                <a:tc>
                  <a:txBody>
                    <a:bodyPr/>
                    <a:lstStyle/>
                    <a:p>
                      <a:r>
                        <a:rPr lang="en-GB" sz="1000">
                          <a:effectLst/>
                        </a:rPr>
                        <a:t>Country</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000">
                          <a:effectLst/>
                        </a:rPr>
                        <a:t>Average nominal income in EUR</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74975521"/>
                  </a:ext>
                </a:extLst>
              </a:tr>
              <a:tr h="203200">
                <a:tc>
                  <a:txBody>
                    <a:bodyPr/>
                    <a:lstStyle/>
                    <a:p>
                      <a:r>
                        <a:rPr lang="en-GB" sz="1100">
                          <a:effectLst/>
                        </a:rPr>
                        <a:t>Poland (2016)</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11 337</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4243280"/>
                  </a:ext>
                </a:extLst>
              </a:tr>
              <a:tr h="203200">
                <a:tc>
                  <a:txBody>
                    <a:bodyPr/>
                    <a:lstStyle/>
                    <a:p>
                      <a:r>
                        <a:rPr lang="en-GB" sz="1100">
                          <a:effectLst/>
                        </a:rPr>
                        <a:t>Germany (2010)</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32 979</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6235923"/>
                  </a:ext>
                </a:extLst>
              </a:tr>
              <a:tr h="203200">
                <a:tc>
                  <a:txBody>
                    <a:bodyPr/>
                    <a:lstStyle/>
                    <a:p>
                      <a:r>
                        <a:rPr lang="en-GB" sz="1100">
                          <a:effectLst/>
                        </a:rPr>
                        <a:t>Spain (2010)</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rPr>
                        <a:t>24 255</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33366057"/>
                  </a:ext>
                </a:extLst>
              </a:tr>
              <a:tr h="203200">
                <a:tc>
                  <a:txBody>
                    <a:bodyPr/>
                    <a:lstStyle/>
                    <a:p>
                      <a:r>
                        <a:rPr lang="en-GB" sz="1100">
                          <a:effectLst/>
                        </a:rPr>
                        <a:t>Sweden (2010)</a:t>
                      </a:r>
                      <a:endParaRPr lang="en-P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rPr>
                        <a:t>40 525</a:t>
                      </a:r>
                      <a:endParaRPr lang="en-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98304379"/>
                  </a:ext>
                </a:extLst>
              </a:tr>
            </a:tbl>
          </a:graphicData>
        </a:graphic>
      </p:graphicFrame>
      <p:sp>
        <p:nvSpPr>
          <p:cNvPr id="6" name="TextBox 5">
            <a:extLst>
              <a:ext uri="{FF2B5EF4-FFF2-40B4-BE49-F238E27FC236}">
                <a16:creationId xmlns:a16="http://schemas.microsoft.com/office/drawing/2014/main" id="{486322A6-89AF-BF41-9BE3-5B63A0BCD593}"/>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a:t>
            </a:r>
            <a:r>
              <a:rPr lang="pl-PL" sz="1200" i="1" dirty="0" err="1"/>
              <a:t>Own</a:t>
            </a:r>
            <a:r>
              <a:rPr lang="pl-PL" sz="1200" i="1" dirty="0"/>
              <a:t> </a:t>
            </a:r>
            <a:r>
              <a:rPr lang="pl-PL" sz="1200" i="1" dirty="0" err="1"/>
              <a:t>calculations</a:t>
            </a:r>
            <a:endParaRPr lang="pl-PL" sz="1200" i="1" dirty="0"/>
          </a:p>
        </p:txBody>
      </p:sp>
    </p:spTree>
    <p:extLst>
      <p:ext uri="{BB962C8B-B14F-4D97-AF65-F5344CB8AC3E}">
        <p14:creationId xmlns:p14="http://schemas.microsoft.com/office/powerpoint/2010/main" val="172899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972C-301F-E941-8A48-541D3671B350}"/>
              </a:ext>
            </a:extLst>
          </p:cNvPr>
          <p:cNvSpPr>
            <a:spLocks noGrp="1"/>
          </p:cNvSpPr>
          <p:nvPr>
            <p:ph type="title"/>
          </p:nvPr>
        </p:nvSpPr>
        <p:spPr/>
        <p:txBody>
          <a:bodyPr>
            <a:noAutofit/>
          </a:bodyPr>
          <a:lstStyle/>
          <a:p>
            <a:r>
              <a:rPr lang="en-GB" sz="2000" dirty="0"/>
              <a:t>Indices of changes in the NTA aggregates between 2004 and 2016 and their decomposition into demography and per capita age profile impacts </a:t>
            </a:r>
          </a:p>
        </p:txBody>
      </p:sp>
      <p:graphicFrame>
        <p:nvGraphicFramePr>
          <p:cNvPr id="4" name="Content Placeholder 3">
            <a:extLst>
              <a:ext uri="{FF2B5EF4-FFF2-40B4-BE49-F238E27FC236}">
                <a16:creationId xmlns:a16="http://schemas.microsoft.com/office/drawing/2014/main" id="{69629B44-0973-254D-92C9-8D9E37CF6989}"/>
              </a:ext>
            </a:extLst>
          </p:cNvPr>
          <p:cNvGraphicFramePr>
            <a:graphicFrameLocks noGrp="1"/>
          </p:cNvGraphicFramePr>
          <p:nvPr>
            <p:ph idx="1"/>
            <p:extLst>
              <p:ext uri="{D42A27DB-BD31-4B8C-83A1-F6EECF244321}">
                <p14:modId xmlns:p14="http://schemas.microsoft.com/office/powerpoint/2010/main" val="2444915483"/>
              </p:ext>
            </p:extLst>
          </p:nvPr>
        </p:nvGraphicFramePr>
        <p:xfrm>
          <a:off x="918001" y="1136073"/>
          <a:ext cx="7773417" cy="3402256"/>
        </p:xfrm>
        <a:graphic>
          <a:graphicData uri="http://schemas.openxmlformats.org/drawingml/2006/table">
            <a:tbl>
              <a:tblPr firstRow="1" firstCol="1" bandRow="1">
                <a:tableStyleId>{5C22544A-7EE6-4342-B048-85BDC9FD1C3A}</a:tableStyleId>
              </a:tblPr>
              <a:tblGrid>
                <a:gridCol w="2551600">
                  <a:extLst>
                    <a:ext uri="{9D8B030D-6E8A-4147-A177-3AD203B41FA5}">
                      <a16:colId xmlns:a16="http://schemas.microsoft.com/office/drawing/2014/main" val="1887691368"/>
                    </a:ext>
                  </a:extLst>
                </a:gridCol>
                <a:gridCol w="932613">
                  <a:extLst>
                    <a:ext uri="{9D8B030D-6E8A-4147-A177-3AD203B41FA5}">
                      <a16:colId xmlns:a16="http://schemas.microsoft.com/office/drawing/2014/main" val="4143795057"/>
                    </a:ext>
                  </a:extLst>
                </a:gridCol>
                <a:gridCol w="1275390">
                  <a:extLst>
                    <a:ext uri="{9D8B030D-6E8A-4147-A177-3AD203B41FA5}">
                      <a16:colId xmlns:a16="http://schemas.microsoft.com/office/drawing/2014/main" val="2930083146"/>
                    </a:ext>
                  </a:extLst>
                </a:gridCol>
                <a:gridCol w="1506907">
                  <a:extLst>
                    <a:ext uri="{9D8B030D-6E8A-4147-A177-3AD203B41FA5}">
                      <a16:colId xmlns:a16="http://schemas.microsoft.com/office/drawing/2014/main" val="369106951"/>
                    </a:ext>
                  </a:extLst>
                </a:gridCol>
                <a:gridCol w="1506907">
                  <a:extLst>
                    <a:ext uri="{9D8B030D-6E8A-4147-A177-3AD203B41FA5}">
                      <a16:colId xmlns:a16="http://schemas.microsoft.com/office/drawing/2014/main" val="3919325944"/>
                    </a:ext>
                  </a:extLst>
                </a:gridCol>
              </a:tblGrid>
              <a:tr h="720016">
                <a:tc rowSpan="3">
                  <a:txBody>
                    <a:bodyPr/>
                    <a:lstStyle/>
                    <a:p>
                      <a:pPr algn="ctr"/>
                      <a:r>
                        <a:rPr lang="en-GB" sz="1600" dirty="0">
                          <a:effectLst/>
                        </a:rPr>
                        <a:t> </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r>
                        <a:rPr lang="en-GB" sz="1400" dirty="0">
                          <a:effectLst/>
                        </a:rPr>
                        <a:t>Total change </a:t>
                      </a:r>
                      <a:endParaRPr lang="en-PL" sz="2000" dirty="0">
                        <a:effectLst/>
                      </a:endParaRPr>
                    </a:p>
                    <a:p>
                      <a:pPr algn="ctr"/>
                      <a:r>
                        <a:rPr lang="en-GB" sz="1200" dirty="0">
                          <a:effectLst/>
                        </a:rPr>
                        <a:t>(2004=100)</a:t>
                      </a:r>
                      <a:endParaRPr lang="en-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r>
                        <a:rPr lang="en-GB" sz="1400">
                          <a:effectLst/>
                        </a:rPr>
                        <a:t>The isolated effect of change in </a:t>
                      </a:r>
                      <a:endParaRPr lang="en-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58673455"/>
                  </a:ext>
                </a:extLst>
              </a:tr>
              <a:tr h="376039">
                <a:tc vMerge="1">
                  <a:txBody>
                    <a:bodyPr/>
                    <a:lstStyle/>
                    <a:p>
                      <a:endParaRPr lang="en-GB"/>
                    </a:p>
                  </a:txBody>
                  <a:tcPr/>
                </a:tc>
                <a:tc vMerge="1">
                  <a:txBody>
                    <a:bodyPr/>
                    <a:lstStyle/>
                    <a:p>
                      <a:endParaRPr lang="en-GB"/>
                    </a:p>
                  </a:txBody>
                  <a:tcPr/>
                </a:tc>
                <a:tc>
                  <a:txBody>
                    <a:bodyPr/>
                    <a:lstStyle/>
                    <a:p>
                      <a:pPr algn="ctr"/>
                      <a:r>
                        <a:rPr lang="en-GB" sz="1600">
                          <a:effectLst/>
                        </a:rPr>
                        <a:t>population age structure</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600">
                          <a:effectLst/>
                        </a:rPr>
                        <a:t>per capita age profile</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600">
                          <a:effectLst/>
                        </a:rPr>
                        <a:t>per capita age profile normalised</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3598071"/>
                  </a:ext>
                </a:extLst>
              </a:tr>
              <a:tr h="188019">
                <a:tc vMerge="1">
                  <a:txBody>
                    <a:bodyPr/>
                    <a:lstStyle/>
                    <a:p>
                      <a:endParaRPr lang="en-GB"/>
                    </a:p>
                  </a:txBody>
                  <a:tcPr/>
                </a:tc>
                <a:tc vMerge="1">
                  <a:txBody>
                    <a:bodyPr/>
                    <a:lstStyle/>
                    <a:p>
                      <a:endParaRPr lang="en-GB"/>
                    </a:p>
                  </a:txBody>
                  <a:tcPr/>
                </a:tc>
                <a:tc>
                  <a:txBody>
                    <a:bodyPr/>
                    <a:lstStyle/>
                    <a:p>
                      <a:pPr algn="ctr"/>
                      <a:r>
                        <a:rPr lang="en-GB" sz="1600">
                          <a:effectLst/>
                        </a:rPr>
                        <a:t>(i)</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600">
                          <a:effectLst/>
                        </a:rPr>
                        <a:t>(ii)</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600">
                          <a:effectLst/>
                        </a:rPr>
                        <a:t>(iii)</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6765327"/>
                  </a:ext>
                </a:extLst>
              </a:tr>
              <a:tr h="188019">
                <a:tc>
                  <a:txBody>
                    <a:bodyPr/>
                    <a:lstStyle/>
                    <a:p>
                      <a:r>
                        <a:rPr lang="en-GB" sz="1600">
                          <a:effectLst/>
                        </a:rPr>
                        <a:t>Lifecycle Deficit</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121.1</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105.2</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115.2</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76.9</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2778963"/>
                  </a:ext>
                </a:extLst>
              </a:tr>
              <a:tr h="219356">
                <a:tc>
                  <a:txBody>
                    <a:bodyPr/>
                    <a:lstStyle/>
                    <a:p>
                      <a:r>
                        <a:rPr lang="en-GB" sz="1600">
                          <a:effectLst/>
                        </a:rPr>
                        <a:t>Consumption</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144.9</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98.3</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dirty="0">
                          <a:effectLst/>
                        </a:rPr>
                        <a:t>147.5</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98.5</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09787756"/>
                  </a:ext>
                </a:extLst>
              </a:tr>
              <a:tr h="216222">
                <a:tc>
                  <a:txBody>
                    <a:bodyPr/>
                    <a:lstStyle/>
                    <a:p>
                      <a:r>
                        <a:rPr lang="en-GB" sz="1600">
                          <a:effectLst/>
                        </a:rPr>
                        <a:t>Public Consumption</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154.7</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102.9</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dirty="0">
                          <a:effectLst/>
                        </a:rPr>
                        <a:t>150.5</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100.5</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53990964"/>
                  </a:ext>
                </a:extLst>
              </a:tr>
              <a:tr h="197420">
                <a:tc>
                  <a:txBody>
                    <a:bodyPr/>
                    <a:lstStyle/>
                    <a:p>
                      <a:r>
                        <a:rPr lang="en-GB" sz="1600">
                          <a:effectLst/>
                        </a:rPr>
                        <a:t>Private Consumption</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141.5</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96.5</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dirty="0">
                          <a:effectLst/>
                        </a:rPr>
                        <a:t>146.6</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dirty="0">
                          <a:effectLst/>
                        </a:rPr>
                        <a:t>97.9</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0207598"/>
                  </a:ext>
                </a:extLst>
              </a:tr>
              <a:tr h="219356">
                <a:tc>
                  <a:txBody>
                    <a:bodyPr/>
                    <a:lstStyle/>
                    <a:p>
                      <a:r>
                        <a:rPr lang="en-GB" sz="1600">
                          <a:effectLst/>
                        </a:rPr>
                        <a:t>Public Transfers, Inflows</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154.4</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92.9</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dirty="0">
                          <a:effectLst/>
                        </a:rPr>
                        <a:t>166.3</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dirty="0">
                          <a:effectLst/>
                        </a:rPr>
                        <a:t>111.0</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19524392"/>
                  </a:ext>
                </a:extLst>
              </a:tr>
              <a:tr h="219356">
                <a:tc>
                  <a:txBody>
                    <a:bodyPr/>
                    <a:lstStyle/>
                    <a:p>
                      <a:r>
                        <a:rPr lang="en-GB" sz="1600">
                          <a:effectLst/>
                        </a:rPr>
                        <a:t>Public Transfers, Outflows</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155.9</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94.9</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164.2</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dirty="0">
                          <a:effectLst/>
                        </a:rPr>
                        <a:t>109.7</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3000860"/>
                  </a:ext>
                </a:extLst>
              </a:tr>
              <a:tr h="219356">
                <a:tc>
                  <a:txBody>
                    <a:bodyPr/>
                    <a:lstStyle/>
                    <a:p>
                      <a:r>
                        <a:rPr lang="en-GB" sz="1600">
                          <a:effectLst/>
                        </a:rPr>
                        <a:t>Labour Income </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152.4</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96.6</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a:effectLst/>
                        </a:rPr>
                        <a:t>157.8</a:t>
                      </a:r>
                      <a:endParaRPr lang="en-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600" dirty="0">
                          <a:effectLst/>
                        </a:rPr>
                        <a:t>105.4</a:t>
                      </a:r>
                      <a:endParaRPr lang="en-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666666"/>
                  </a:ext>
                </a:extLst>
              </a:tr>
            </a:tbl>
          </a:graphicData>
        </a:graphic>
      </p:graphicFrame>
      <p:sp>
        <p:nvSpPr>
          <p:cNvPr id="5" name="TextBox 4">
            <a:extLst>
              <a:ext uri="{FF2B5EF4-FFF2-40B4-BE49-F238E27FC236}">
                <a16:creationId xmlns:a16="http://schemas.microsoft.com/office/drawing/2014/main" id="{1FA57D74-F8D9-2F4A-8C6C-64B49D66D724}"/>
              </a:ext>
            </a:extLst>
          </p:cNvPr>
          <p:cNvSpPr txBox="1"/>
          <p:nvPr/>
        </p:nvSpPr>
        <p:spPr>
          <a:xfrm>
            <a:off x="3444714" y="4778688"/>
            <a:ext cx="5246703" cy="276999"/>
          </a:xfrm>
          <a:prstGeom prst="rect">
            <a:avLst/>
          </a:prstGeom>
          <a:noFill/>
        </p:spPr>
        <p:txBody>
          <a:bodyPr wrap="square" rtlCol="0">
            <a:spAutoFit/>
          </a:bodyPr>
          <a:lstStyle/>
          <a:p>
            <a:pPr algn="r"/>
            <a:r>
              <a:rPr lang="pl-PL" sz="1200" i="1" dirty="0"/>
              <a:t>Source: </a:t>
            </a:r>
            <a:r>
              <a:rPr lang="pl-PL" sz="1200" i="1" dirty="0" err="1"/>
              <a:t>Own</a:t>
            </a:r>
            <a:r>
              <a:rPr lang="pl-PL" sz="1200" i="1" dirty="0"/>
              <a:t> </a:t>
            </a:r>
            <a:r>
              <a:rPr lang="pl-PL" sz="1200" i="1" dirty="0" err="1"/>
              <a:t>calculations</a:t>
            </a:r>
            <a:endParaRPr lang="pl-PL" sz="1200" i="1" dirty="0"/>
          </a:p>
        </p:txBody>
      </p:sp>
    </p:spTree>
    <p:extLst>
      <p:ext uri="{BB962C8B-B14F-4D97-AF65-F5344CB8AC3E}">
        <p14:creationId xmlns:p14="http://schemas.microsoft.com/office/powerpoint/2010/main" val="1666466889"/>
      </p:ext>
    </p:extLst>
  </p:cSld>
  <p:clrMapOvr>
    <a:masterClrMapping/>
  </p:clrMapOvr>
</p:sld>
</file>

<file path=ppt/theme/theme1.xml><?xml version="1.0" encoding="utf-8"?>
<a:theme xmlns:a="http://schemas.openxmlformats.org/drawingml/2006/main" name="Motyw pakietu Office">
  <a:themeElements>
    <a:clrScheme name="Niestandardowe 3">
      <a:dk1>
        <a:sysClr val="windowText" lastClr="000000"/>
      </a:dk1>
      <a:lt1>
        <a:sysClr val="window" lastClr="FFFFFF"/>
      </a:lt1>
      <a:dk2>
        <a:srgbClr val="007481"/>
      </a:dk2>
      <a:lt2>
        <a:srgbClr val="FFFFFF"/>
      </a:lt2>
      <a:accent1>
        <a:srgbClr val="007481"/>
      </a:accent1>
      <a:accent2>
        <a:srgbClr val="C7D42D"/>
      </a:accent2>
      <a:accent3>
        <a:srgbClr val="00B0E1"/>
      </a:accent3>
      <a:accent4>
        <a:srgbClr val="C6C6C6"/>
      </a:accent4>
      <a:accent5>
        <a:srgbClr val="7C7C7C"/>
      </a:accent5>
      <a:accent6>
        <a:srgbClr val="3C3C3C"/>
      </a:accent6>
      <a:hlink>
        <a:srgbClr val="009FE3"/>
      </a:hlink>
      <a:folHlink>
        <a:srgbClr val="BBE4F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6E0BFA1F44F7448F7AB157554354F5" ma:contentTypeVersion="2" ma:contentTypeDescription="Utwórz nowy dokument." ma:contentTypeScope="" ma:versionID="07f39b7010b253ca7ab698add8fe0196">
  <xsd:schema xmlns:xsd="http://www.w3.org/2001/XMLSchema" xmlns:xs="http://www.w3.org/2001/XMLSchema" xmlns:p="http://schemas.microsoft.com/office/2006/metadata/properties" xmlns:ns2="81b82987-7ade-41ee-9518-2ba006d2cd0c" targetNamespace="http://schemas.microsoft.com/office/2006/metadata/properties" ma:root="true" ma:fieldsID="61b3e05f78d17eb59b69e9f5d31e5bfb" ns2:_="">
    <xsd:import namespace="81b82987-7ade-41ee-9518-2ba006d2cd0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82987-7ade-41ee-9518-2ba006d2cd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04D3A1-DA9E-43BB-913F-BA200A0B30D6}">
  <ds:schemaRefs>
    <ds:schemaRef ds:uri="http://schemas.microsoft.com/sharepoint/v3/contenttype/forms"/>
  </ds:schemaRefs>
</ds:datastoreItem>
</file>

<file path=customXml/itemProps2.xml><?xml version="1.0" encoding="utf-8"?>
<ds:datastoreItem xmlns:ds="http://schemas.openxmlformats.org/officeDocument/2006/customXml" ds:itemID="{C370E3FA-B80F-4D00-A7D8-D61CBFADD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82987-7ade-41ee-9518-2ba006d2c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6213E7-2FAD-4BB5-AD1C-3BA3FA6DACD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24989</TotalTime>
  <Words>1149</Words>
  <Application>Microsoft Macintosh PowerPoint</Application>
  <PresentationFormat>On-screen Show (16:9)</PresentationFormat>
  <Paragraphs>153</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Arial</vt:lpstr>
      <vt:lpstr>Calibri</vt:lpstr>
      <vt:lpstr>Open Sans Light</vt:lpstr>
      <vt:lpstr>Open Sans Regular</vt:lpstr>
      <vt:lpstr>Motyw pakietu Office</vt:lpstr>
      <vt:lpstr>Microsoft Excel Worksheet</vt:lpstr>
      <vt:lpstr>Microsoft Word Document</vt:lpstr>
      <vt:lpstr>Evolution of the generational distribution of income, consumption, and the lifecycle deficit in Poland between 2004 and 2016</vt:lpstr>
      <vt:lpstr>Economic and social progress in Poland between 2004 and 2016</vt:lpstr>
      <vt:lpstr>Research questions</vt:lpstr>
      <vt:lpstr>PowerPoint Presentation</vt:lpstr>
      <vt:lpstr>Population changes in Poland 2004-2016</vt:lpstr>
      <vt:lpstr>Changes in the real value of the main NTA aggregates</vt:lpstr>
      <vt:lpstr>Ratios of the aggregate consumption and the aggregate lifecycle deficit  of the senior generations (aged 57 and older) compared to those of the younger generations (under age 27) </vt:lpstr>
      <vt:lpstr>Changes of the normalisation base and comparison of nominal income in EUR</vt:lpstr>
      <vt:lpstr>Indices of changes in the NTA aggregates between 2004 and 2016 and their decomposition into demography and per capita age profile impacts </vt:lpstr>
      <vt:lpstr>Consumption (normalised) </vt:lpstr>
      <vt:lpstr>Normalised per capita consumption by broad age groups Poland vs. selected EU countries </vt:lpstr>
      <vt:lpstr>Public consumption (normalised) </vt:lpstr>
      <vt:lpstr>Public consumption health (normalised) </vt:lpstr>
      <vt:lpstr>Normalised per capita public consumption by the broad age groups, Poland vs. selected EU countries </vt:lpstr>
      <vt:lpstr>Public transfers inflows (normalised) </vt:lpstr>
      <vt:lpstr>Normalised per capita labour income by the broad age groups, Poland vs. selected EU countries </vt:lpstr>
      <vt:lpstr>Labour income (normalised) </vt:lpstr>
      <vt:lpstr>Normalised per capita labour income by the broad age groups, Poland vs. selected EU countries </vt:lpstr>
      <vt:lpstr>Lifecycle deficyt (normalised) </vt:lpstr>
      <vt:lpstr>Normalised per capita lifecycle deficit by the broad age groups, Poland vs. selected EU countries </vt:lpstr>
      <vt:lpstr>Conclusions</vt:lpstr>
      <vt:lpstr>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kotbury</dc:creator>
  <cp:lastModifiedBy>Agnieszka Chłoń-Domińczak</cp:lastModifiedBy>
  <cp:revision>101</cp:revision>
  <cp:lastPrinted>2019-07-05T14:54:27Z</cp:lastPrinted>
  <dcterms:created xsi:type="dcterms:W3CDTF">2019-01-31T15:24:43Z</dcterms:created>
  <dcterms:modified xsi:type="dcterms:W3CDTF">2020-07-28T08:37:21Z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0x010100086E0BFA1F44F7448F7AB157554354F5</vt:lpwstr>
  </property>
</Properties>
</file>